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Lst>
  <p:sldSz cx="33832800" cy="4114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37"/>
    <a:srgbClr val="614978"/>
    <a:srgbClr val="5E4577"/>
    <a:srgbClr val="5B4176"/>
    <a:srgbClr val="3F5D87"/>
    <a:srgbClr val="274632"/>
    <a:srgbClr val="274531"/>
    <a:srgbClr val="25412E"/>
    <a:srgbClr val="264531"/>
    <a:srgbClr val="2E5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4" autoAdjust="0"/>
    <p:restoredTop sz="94660"/>
  </p:normalViewPr>
  <p:slideViewPr>
    <p:cSldViewPr snapToGrid="0">
      <p:cViewPr varScale="1">
        <p:scale>
          <a:sx n="19" d="100"/>
          <a:sy n="19" d="100"/>
        </p:scale>
        <p:origin x="287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37460" y="6734178"/>
            <a:ext cx="28757880" cy="14325600"/>
          </a:xfrm>
        </p:spPr>
        <p:txBody>
          <a:bodyPr anchor="b"/>
          <a:lstStyle>
            <a:lvl1pPr algn="ctr">
              <a:defRPr sz="22200"/>
            </a:lvl1pPr>
          </a:lstStyle>
          <a:p>
            <a:r>
              <a:rPr lang="en-US"/>
              <a:t>Click to edit Master title style</a:t>
            </a:r>
            <a:endParaRPr lang="en-US" dirty="0"/>
          </a:p>
        </p:txBody>
      </p:sp>
      <p:sp>
        <p:nvSpPr>
          <p:cNvPr id="3" name="Subtitle 2"/>
          <p:cNvSpPr>
            <a:spLocks noGrp="1"/>
          </p:cNvSpPr>
          <p:nvPr>
            <p:ph type="subTitle" idx="1"/>
          </p:nvPr>
        </p:nvSpPr>
        <p:spPr>
          <a:xfrm>
            <a:off x="4229100" y="21612228"/>
            <a:ext cx="25374600" cy="9934572"/>
          </a:xfrm>
        </p:spPr>
        <p:txBody>
          <a:bodyPr/>
          <a:lstStyle>
            <a:lvl1pPr marL="0" indent="0" algn="ctr">
              <a:buNone/>
              <a:defRPr sz="8880"/>
            </a:lvl1pPr>
            <a:lvl2pPr marL="1691640" indent="0" algn="ctr">
              <a:buNone/>
              <a:defRPr sz="7400"/>
            </a:lvl2pPr>
            <a:lvl3pPr marL="3383280" indent="0" algn="ctr">
              <a:buNone/>
              <a:defRPr sz="6660"/>
            </a:lvl3pPr>
            <a:lvl4pPr marL="5074920" indent="0" algn="ctr">
              <a:buNone/>
              <a:defRPr sz="5920"/>
            </a:lvl4pPr>
            <a:lvl5pPr marL="6766560" indent="0" algn="ctr">
              <a:buNone/>
              <a:defRPr sz="5920"/>
            </a:lvl5pPr>
            <a:lvl6pPr marL="8458200" indent="0" algn="ctr">
              <a:buNone/>
              <a:defRPr sz="5920"/>
            </a:lvl6pPr>
            <a:lvl7pPr marL="10149840" indent="0" algn="ctr">
              <a:buNone/>
              <a:defRPr sz="5920"/>
            </a:lvl7pPr>
            <a:lvl8pPr marL="11841480" indent="0" algn="ctr">
              <a:buNone/>
              <a:defRPr sz="5920"/>
            </a:lvl8pPr>
            <a:lvl9pPr marL="13533120" indent="0" algn="ctr">
              <a:buNone/>
              <a:defRPr sz="5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586A1-5D3C-4F5C-BBD7-B6BF1F2771C9}" type="datetimeFigureOut">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50036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586A1-5D3C-4F5C-BBD7-B6BF1F2771C9}" type="datetimeFigureOut">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377980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11599" y="2190750"/>
            <a:ext cx="7295198"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26007" y="2190750"/>
            <a:ext cx="21462683" cy="348710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586A1-5D3C-4F5C-BBD7-B6BF1F2771C9}" type="datetimeFigureOut">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269914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586A1-5D3C-4F5C-BBD7-B6BF1F2771C9}" type="datetimeFigureOut">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39764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386" y="10258437"/>
            <a:ext cx="29180790" cy="17116422"/>
          </a:xfrm>
        </p:spPr>
        <p:txBody>
          <a:bodyPr anchor="b"/>
          <a:lstStyle>
            <a:lvl1pPr>
              <a:defRPr sz="22200"/>
            </a:lvl1pPr>
          </a:lstStyle>
          <a:p>
            <a:r>
              <a:rPr lang="en-US"/>
              <a:t>Click to edit Master title style</a:t>
            </a:r>
            <a:endParaRPr lang="en-US" dirty="0"/>
          </a:p>
        </p:txBody>
      </p:sp>
      <p:sp>
        <p:nvSpPr>
          <p:cNvPr id="3" name="Text Placeholder 2"/>
          <p:cNvSpPr>
            <a:spLocks noGrp="1"/>
          </p:cNvSpPr>
          <p:nvPr>
            <p:ph type="body" idx="1"/>
          </p:nvPr>
        </p:nvSpPr>
        <p:spPr>
          <a:xfrm>
            <a:off x="2308386" y="27536787"/>
            <a:ext cx="29180790" cy="9001122"/>
          </a:xfrm>
        </p:spPr>
        <p:txBody>
          <a:bodyPr/>
          <a:lstStyle>
            <a:lvl1pPr marL="0" indent="0">
              <a:buNone/>
              <a:defRPr sz="8880">
                <a:solidFill>
                  <a:schemeClr val="tx1"/>
                </a:solidFill>
              </a:defRPr>
            </a:lvl1pPr>
            <a:lvl2pPr marL="1691640" indent="0">
              <a:buNone/>
              <a:defRPr sz="7400">
                <a:solidFill>
                  <a:schemeClr val="tx1">
                    <a:tint val="75000"/>
                  </a:schemeClr>
                </a:solidFill>
              </a:defRPr>
            </a:lvl2pPr>
            <a:lvl3pPr marL="3383280" indent="0">
              <a:buNone/>
              <a:defRPr sz="6660">
                <a:solidFill>
                  <a:schemeClr val="tx1">
                    <a:tint val="75000"/>
                  </a:schemeClr>
                </a:solidFill>
              </a:defRPr>
            </a:lvl3pPr>
            <a:lvl4pPr marL="5074920" indent="0">
              <a:buNone/>
              <a:defRPr sz="5920">
                <a:solidFill>
                  <a:schemeClr val="tx1">
                    <a:tint val="75000"/>
                  </a:schemeClr>
                </a:solidFill>
              </a:defRPr>
            </a:lvl4pPr>
            <a:lvl5pPr marL="6766560" indent="0">
              <a:buNone/>
              <a:defRPr sz="5920">
                <a:solidFill>
                  <a:schemeClr val="tx1">
                    <a:tint val="75000"/>
                  </a:schemeClr>
                </a:solidFill>
              </a:defRPr>
            </a:lvl5pPr>
            <a:lvl6pPr marL="8458200" indent="0">
              <a:buNone/>
              <a:defRPr sz="5920">
                <a:solidFill>
                  <a:schemeClr val="tx1">
                    <a:tint val="75000"/>
                  </a:schemeClr>
                </a:solidFill>
              </a:defRPr>
            </a:lvl6pPr>
            <a:lvl7pPr marL="10149840" indent="0">
              <a:buNone/>
              <a:defRPr sz="5920">
                <a:solidFill>
                  <a:schemeClr val="tx1">
                    <a:tint val="75000"/>
                  </a:schemeClr>
                </a:solidFill>
              </a:defRPr>
            </a:lvl7pPr>
            <a:lvl8pPr marL="11841480" indent="0">
              <a:buNone/>
              <a:defRPr sz="5920">
                <a:solidFill>
                  <a:schemeClr val="tx1">
                    <a:tint val="75000"/>
                  </a:schemeClr>
                </a:solidFill>
              </a:defRPr>
            </a:lvl8pPr>
            <a:lvl9pPr marL="13533120" indent="0">
              <a:buNone/>
              <a:defRPr sz="5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0586A1-5D3C-4F5C-BBD7-B6BF1F2771C9}" type="datetimeFigureOut">
              <a:rPr lang="en-US" smtClean="0"/>
              <a:t>15-Sep-22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274545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26005" y="10953750"/>
            <a:ext cx="1437894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127855" y="10953750"/>
            <a:ext cx="14378940" cy="2610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586A1-5D3C-4F5C-BBD7-B6BF1F2771C9}" type="datetimeFigureOut">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427913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0412" y="2190759"/>
            <a:ext cx="2918079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30415" y="10086978"/>
            <a:ext cx="14312858" cy="4943472"/>
          </a:xfrm>
        </p:spPr>
        <p:txBody>
          <a:bodyPr anchor="b"/>
          <a:lstStyle>
            <a:lvl1pPr marL="0" indent="0">
              <a:buNone/>
              <a:defRPr sz="8880" b="1"/>
            </a:lvl1pPr>
            <a:lvl2pPr marL="1691640" indent="0">
              <a:buNone/>
              <a:defRPr sz="7400" b="1"/>
            </a:lvl2pPr>
            <a:lvl3pPr marL="3383280" indent="0">
              <a:buNone/>
              <a:defRPr sz="6660" b="1"/>
            </a:lvl3pPr>
            <a:lvl4pPr marL="5074920" indent="0">
              <a:buNone/>
              <a:defRPr sz="5920" b="1"/>
            </a:lvl4pPr>
            <a:lvl5pPr marL="6766560" indent="0">
              <a:buNone/>
              <a:defRPr sz="5920" b="1"/>
            </a:lvl5pPr>
            <a:lvl6pPr marL="8458200" indent="0">
              <a:buNone/>
              <a:defRPr sz="5920" b="1"/>
            </a:lvl6pPr>
            <a:lvl7pPr marL="10149840" indent="0">
              <a:buNone/>
              <a:defRPr sz="5920" b="1"/>
            </a:lvl7pPr>
            <a:lvl8pPr marL="11841480" indent="0">
              <a:buNone/>
              <a:defRPr sz="5920" b="1"/>
            </a:lvl8pPr>
            <a:lvl9pPr marL="13533120" indent="0">
              <a:buNone/>
              <a:defRPr sz="5920" b="1"/>
            </a:lvl9pPr>
          </a:lstStyle>
          <a:p>
            <a:pPr lvl="0"/>
            <a:r>
              <a:rPr lang="en-US"/>
              <a:t>Edit Master text styles</a:t>
            </a:r>
          </a:p>
        </p:txBody>
      </p:sp>
      <p:sp>
        <p:nvSpPr>
          <p:cNvPr id="4" name="Content Placeholder 3"/>
          <p:cNvSpPr>
            <a:spLocks noGrp="1"/>
          </p:cNvSpPr>
          <p:nvPr>
            <p:ph sz="half" idx="2"/>
          </p:nvPr>
        </p:nvSpPr>
        <p:spPr>
          <a:xfrm>
            <a:off x="2330415" y="15030450"/>
            <a:ext cx="14312858"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127857" y="10086978"/>
            <a:ext cx="14383347" cy="4943472"/>
          </a:xfrm>
        </p:spPr>
        <p:txBody>
          <a:bodyPr anchor="b"/>
          <a:lstStyle>
            <a:lvl1pPr marL="0" indent="0">
              <a:buNone/>
              <a:defRPr sz="8880" b="1"/>
            </a:lvl1pPr>
            <a:lvl2pPr marL="1691640" indent="0">
              <a:buNone/>
              <a:defRPr sz="7400" b="1"/>
            </a:lvl2pPr>
            <a:lvl3pPr marL="3383280" indent="0">
              <a:buNone/>
              <a:defRPr sz="6660" b="1"/>
            </a:lvl3pPr>
            <a:lvl4pPr marL="5074920" indent="0">
              <a:buNone/>
              <a:defRPr sz="5920" b="1"/>
            </a:lvl4pPr>
            <a:lvl5pPr marL="6766560" indent="0">
              <a:buNone/>
              <a:defRPr sz="5920" b="1"/>
            </a:lvl5pPr>
            <a:lvl6pPr marL="8458200" indent="0">
              <a:buNone/>
              <a:defRPr sz="5920" b="1"/>
            </a:lvl6pPr>
            <a:lvl7pPr marL="10149840" indent="0">
              <a:buNone/>
              <a:defRPr sz="5920" b="1"/>
            </a:lvl7pPr>
            <a:lvl8pPr marL="11841480" indent="0">
              <a:buNone/>
              <a:defRPr sz="5920" b="1"/>
            </a:lvl8pPr>
            <a:lvl9pPr marL="13533120" indent="0">
              <a:buNone/>
              <a:defRPr sz="5920" b="1"/>
            </a:lvl9pPr>
          </a:lstStyle>
          <a:p>
            <a:pPr lvl="0"/>
            <a:r>
              <a:rPr lang="en-US"/>
              <a:t>Edit Master text styles</a:t>
            </a:r>
          </a:p>
        </p:txBody>
      </p:sp>
      <p:sp>
        <p:nvSpPr>
          <p:cNvPr id="6" name="Content Placeholder 5"/>
          <p:cNvSpPr>
            <a:spLocks noGrp="1"/>
          </p:cNvSpPr>
          <p:nvPr>
            <p:ph sz="quarter" idx="4"/>
          </p:nvPr>
        </p:nvSpPr>
        <p:spPr>
          <a:xfrm>
            <a:off x="17127857" y="15030450"/>
            <a:ext cx="14383347" cy="22107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586A1-5D3C-4F5C-BBD7-B6BF1F2771C9}" type="datetimeFigureOut">
              <a:rPr lang="en-US" smtClean="0"/>
              <a:t>15-Sep-22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295281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586A1-5D3C-4F5C-BBD7-B6BF1F2771C9}" type="datetimeFigureOut">
              <a:rPr lang="en-US" smtClean="0"/>
              <a:t>15-Sep-22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74681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586A1-5D3C-4F5C-BBD7-B6BF1F2771C9}" type="datetimeFigureOut">
              <a:rPr lang="en-US" smtClean="0"/>
              <a:t>15-Sep-22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338943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12" y="2743200"/>
            <a:ext cx="10911959" cy="9601200"/>
          </a:xfrm>
        </p:spPr>
        <p:txBody>
          <a:bodyPr anchor="b"/>
          <a:lstStyle>
            <a:lvl1pPr>
              <a:defRPr sz="11840"/>
            </a:lvl1pPr>
          </a:lstStyle>
          <a:p>
            <a:r>
              <a:rPr lang="en-US"/>
              <a:t>Click to edit Master title style</a:t>
            </a:r>
            <a:endParaRPr lang="en-US" dirty="0"/>
          </a:p>
        </p:txBody>
      </p:sp>
      <p:sp>
        <p:nvSpPr>
          <p:cNvPr id="3" name="Content Placeholder 2"/>
          <p:cNvSpPr>
            <a:spLocks noGrp="1"/>
          </p:cNvSpPr>
          <p:nvPr>
            <p:ph idx="1"/>
          </p:nvPr>
        </p:nvSpPr>
        <p:spPr>
          <a:xfrm>
            <a:off x="14383347" y="5924559"/>
            <a:ext cx="17127855" cy="29241750"/>
          </a:xfrm>
        </p:spPr>
        <p:txBody>
          <a:bodyPr/>
          <a:lstStyle>
            <a:lvl1pPr>
              <a:defRPr sz="11840"/>
            </a:lvl1pPr>
            <a:lvl2pPr>
              <a:defRPr sz="10360"/>
            </a:lvl2pPr>
            <a:lvl3pPr>
              <a:defRPr sz="8880"/>
            </a:lvl3pPr>
            <a:lvl4pPr>
              <a:defRPr sz="7400"/>
            </a:lvl4pPr>
            <a:lvl5pPr>
              <a:defRPr sz="7400"/>
            </a:lvl5pPr>
            <a:lvl6pPr>
              <a:defRPr sz="7400"/>
            </a:lvl6pPr>
            <a:lvl7pPr>
              <a:defRPr sz="7400"/>
            </a:lvl7pPr>
            <a:lvl8pPr>
              <a:defRPr sz="7400"/>
            </a:lvl8pPr>
            <a:lvl9pPr>
              <a:defRPr sz="7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30412" y="12344400"/>
            <a:ext cx="10911959" cy="22869528"/>
          </a:xfrm>
        </p:spPr>
        <p:txBody>
          <a:bodyPr/>
          <a:lstStyle>
            <a:lvl1pPr marL="0" indent="0">
              <a:buNone/>
              <a:defRPr sz="5920"/>
            </a:lvl1pPr>
            <a:lvl2pPr marL="1691640" indent="0">
              <a:buNone/>
              <a:defRPr sz="5180"/>
            </a:lvl2pPr>
            <a:lvl3pPr marL="3383280" indent="0">
              <a:buNone/>
              <a:defRPr sz="4440"/>
            </a:lvl3pPr>
            <a:lvl4pPr marL="5074920" indent="0">
              <a:buNone/>
              <a:defRPr sz="3700"/>
            </a:lvl4pPr>
            <a:lvl5pPr marL="6766560" indent="0">
              <a:buNone/>
              <a:defRPr sz="3700"/>
            </a:lvl5pPr>
            <a:lvl6pPr marL="8458200" indent="0">
              <a:buNone/>
              <a:defRPr sz="3700"/>
            </a:lvl6pPr>
            <a:lvl7pPr marL="10149840" indent="0">
              <a:buNone/>
              <a:defRPr sz="3700"/>
            </a:lvl7pPr>
            <a:lvl8pPr marL="11841480" indent="0">
              <a:buNone/>
              <a:defRPr sz="3700"/>
            </a:lvl8pPr>
            <a:lvl9pPr marL="13533120" indent="0">
              <a:buNone/>
              <a:defRPr sz="3700"/>
            </a:lvl9pPr>
          </a:lstStyle>
          <a:p>
            <a:pPr lvl="0"/>
            <a:r>
              <a:rPr lang="en-US"/>
              <a:t>Edit Master text styles</a:t>
            </a:r>
          </a:p>
        </p:txBody>
      </p:sp>
      <p:sp>
        <p:nvSpPr>
          <p:cNvPr id="5" name="Date Placeholder 4"/>
          <p:cNvSpPr>
            <a:spLocks noGrp="1"/>
          </p:cNvSpPr>
          <p:nvPr>
            <p:ph type="dt" sz="half" idx="10"/>
          </p:nvPr>
        </p:nvSpPr>
        <p:spPr/>
        <p:txBody>
          <a:bodyPr/>
          <a:lstStyle/>
          <a:p>
            <a:fld id="{F70586A1-5D3C-4F5C-BBD7-B6BF1F2771C9}" type="datetimeFigureOut">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113755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12" y="2743200"/>
            <a:ext cx="10911959" cy="9601200"/>
          </a:xfrm>
        </p:spPr>
        <p:txBody>
          <a:bodyPr anchor="b"/>
          <a:lstStyle>
            <a:lvl1pPr>
              <a:defRPr sz="11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383347" y="5924559"/>
            <a:ext cx="17127855" cy="29241750"/>
          </a:xfrm>
        </p:spPr>
        <p:txBody>
          <a:bodyPr anchor="t"/>
          <a:lstStyle>
            <a:lvl1pPr marL="0" indent="0">
              <a:buNone/>
              <a:defRPr sz="11840"/>
            </a:lvl1pPr>
            <a:lvl2pPr marL="1691640" indent="0">
              <a:buNone/>
              <a:defRPr sz="10360"/>
            </a:lvl2pPr>
            <a:lvl3pPr marL="3383280" indent="0">
              <a:buNone/>
              <a:defRPr sz="8880"/>
            </a:lvl3pPr>
            <a:lvl4pPr marL="5074920" indent="0">
              <a:buNone/>
              <a:defRPr sz="7400"/>
            </a:lvl4pPr>
            <a:lvl5pPr marL="6766560" indent="0">
              <a:buNone/>
              <a:defRPr sz="7400"/>
            </a:lvl5pPr>
            <a:lvl6pPr marL="8458200" indent="0">
              <a:buNone/>
              <a:defRPr sz="7400"/>
            </a:lvl6pPr>
            <a:lvl7pPr marL="10149840" indent="0">
              <a:buNone/>
              <a:defRPr sz="7400"/>
            </a:lvl7pPr>
            <a:lvl8pPr marL="11841480" indent="0">
              <a:buNone/>
              <a:defRPr sz="7400"/>
            </a:lvl8pPr>
            <a:lvl9pPr marL="13533120" indent="0">
              <a:buNone/>
              <a:defRPr sz="7400"/>
            </a:lvl9pPr>
          </a:lstStyle>
          <a:p>
            <a:r>
              <a:rPr lang="en-US"/>
              <a:t>Click icon to add picture</a:t>
            </a:r>
            <a:endParaRPr lang="en-US" dirty="0"/>
          </a:p>
        </p:txBody>
      </p:sp>
      <p:sp>
        <p:nvSpPr>
          <p:cNvPr id="4" name="Text Placeholder 3"/>
          <p:cNvSpPr>
            <a:spLocks noGrp="1"/>
          </p:cNvSpPr>
          <p:nvPr>
            <p:ph type="body" sz="half" idx="2"/>
          </p:nvPr>
        </p:nvSpPr>
        <p:spPr>
          <a:xfrm>
            <a:off x="2330412" y="12344400"/>
            <a:ext cx="10911959" cy="22869528"/>
          </a:xfrm>
        </p:spPr>
        <p:txBody>
          <a:bodyPr/>
          <a:lstStyle>
            <a:lvl1pPr marL="0" indent="0">
              <a:buNone/>
              <a:defRPr sz="5920"/>
            </a:lvl1pPr>
            <a:lvl2pPr marL="1691640" indent="0">
              <a:buNone/>
              <a:defRPr sz="5180"/>
            </a:lvl2pPr>
            <a:lvl3pPr marL="3383280" indent="0">
              <a:buNone/>
              <a:defRPr sz="4440"/>
            </a:lvl3pPr>
            <a:lvl4pPr marL="5074920" indent="0">
              <a:buNone/>
              <a:defRPr sz="3700"/>
            </a:lvl4pPr>
            <a:lvl5pPr marL="6766560" indent="0">
              <a:buNone/>
              <a:defRPr sz="3700"/>
            </a:lvl5pPr>
            <a:lvl6pPr marL="8458200" indent="0">
              <a:buNone/>
              <a:defRPr sz="3700"/>
            </a:lvl6pPr>
            <a:lvl7pPr marL="10149840" indent="0">
              <a:buNone/>
              <a:defRPr sz="3700"/>
            </a:lvl7pPr>
            <a:lvl8pPr marL="11841480" indent="0">
              <a:buNone/>
              <a:defRPr sz="3700"/>
            </a:lvl8pPr>
            <a:lvl9pPr marL="13533120" indent="0">
              <a:buNone/>
              <a:defRPr sz="3700"/>
            </a:lvl9pPr>
          </a:lstStyle>
          <a:p>
            <a:pPr lvl="0"/>
            <a:r>
              <a:rPr lang="en-US"/>
              <a:t>Edit Master text styles</a:t>
            </a:r>
          </a:p>
        </p:txBody>
      </p:sp>
      <p:sp>
        <p:nvSpPr>
          <p:cNvPr id="5" name="Date Placeholder 4"/>
          <p:cNvSpPr>
            <a:spLocks noGrp="1"/>
          </p:cNvSpPr>
          <p:nvPr>
            <p:ph type="dt" sz="half" idx="10"/>
          </p:nvPr>
        </p:nvSpPr>
        <p:spPr/>
        <p:txBody>
          <a:bodyPr/>
          <a:lstStyle/>
          <a:p>
            <a:fld id="{F70586A1-5D3C-4F5C-BBD7-B6BF1F2771C9}" type="datetimeFigureOut">
              <a:rPr lang="en-US" smtClean="0"/>
              <a:t>15-Sep-22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C86D1-E178-4740-B831-EB6D6437589C}" type="slidenum">
              <a:rPr lang="en-US" smtClean="0"/>
              <a:t>‹#›</a:t>
            </a:fld>
            <a:endParaRPr lang="en-US"/>
          </a:p>
        </p:txBody>
      </p:sp>
    </p:spTree>
    <p:extLst>
      <p:ext uri="{BB962C8B-B14F-4D97-AF65-F5344CB8AC3E}">
        <p14:creationId xmlns:p14="http://schemas.microsoft.com/office/powerpoint/2010/main" val="310358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6005" y="2190759"/>
            <a:ext cx="2918079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26005" y="10953750"/>
            <a:ext cx="29180790" cy="261080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26005" y="38138109"/>
            <a:ext cx="7612380" cy="2190750"/>
          </a:xfrm>
          <a:prstGeom prst="rect">
            <a:avLst/>
          </a:prstGeom>
        </p:spPr>
        <p:txBody>
          <a:bodyPr vert="horz" lIns="91440" tIns="45720" rIns="91440" bIns="45720" rtlCol="0" anchor="ctr"/>
          <a:lstStyle>
            <a:lvl1pPr algn="l">
              <a:defRPr sz="4440">
                <a:solidFill>
                  <a:schemeClr val="tx1">
                    <a:tint val="75000"/>
                  </a:schemeClr>
                </a:solidFill>
              </a:defRPr>
            </a:lvl1pPr>
          </a:lstStyle>
          <a:p>
            <a:fld id="{F70586A1-5D3C-4F5C-BBD7-B6BF1F2771C9}" type="datetimeFigureOut">
              <a:rPr lang="en-US" smtClean="0"/>
              <a:t>15-Sep-22</a:t>
            </a:fld>
            <a:endParaRPr lang="en-US"/>
          </a:p>
        </p:txBody>
      </p:sp>
      <p:sp>
        <p:nvSpPr>
          <p:cNvPr id="5" name="Footer Placeholder 4"/>
          <p:cNvSpPr>
            <a:spLocks noGrp="1"/>
          </p:cNvSpPr>
          <p:nvPr>
            <p:ph type="ftr" sz="quarter" idx="3"/>
          </p:nvPr>
        </p:nvSpPr>
        <p:spPr>
          <a:xfrm>
            <a:off x="11207115" y="38138109"/>
            <a:ext cx="11418570" cy="2190750"/>
          </a:xfrm>
          <a:prstGeom prst="rect">
            <a:avLst/>
          </a:prstGeom>
        </p:spPr>
        <p:txBody>
          <a:bodyPr vert="horz" lIns="91440" tIns="45720" rIns="91440" bIns="45720" rtlCol="0" anchor="ctr"/>
          <a:lstStyle>
            <a:lvl1pPr algn="ctr">
              <a:defRPr sz="4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894415" y="38138109"/>
            <a:ext cx="7612380" cy="2190750"/>
          </a:xfrm>
          <a:prstGeom prst="rect">
            <a:avLst/>
          </a:prstGeom>
        </p:spPr>
        <p:txBody>
          <a:bodyPr vert="horz" lIns="91440" tIns="45720" rIns="91440" bIns="45720" rtlCol="0" anchor="ctr"/>
          <a:lstStyle>
            <a:lvl1pPr algn="r">
              <a:defRPr sz="4440">
                <a:solidFill>
                  <a:schemeClr val="tx1">
                    <a:tint val="75000"/>
                  </a:schemeClr>
                </a:solidFill>
              </a:defRPr>
            </a:lvl1pPr>
          </a:lstStyle>
          <a:p>
            <a:fld id="{1A7C86D1-E178-4740-B831-EB6D6437589C}" type="slidenum">
              <a:rPr lang="en-US" smtClean="0"/>
              <a:t>‹#›</a:t>
            </a:fld>
            <a:endParaRPr lang="en-US"/>
          </a:p>
        </p:txBody>
      </p:sp>
    </p:spTree>
    <p:extLst>
      <p:ext uri="{BB962C8B-B14F-4D97-AF65-F5344CB8AC3E}">
        <p14:creationId xmlns:p14="http://schemas.microsoft.com/office/powerpoint/2010/main" val="1583241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383280" rtl="0" eaLnBrk="1" latinLnBrk="0" hangingPunct="1">
        <a:lnSpc>
          <a:spcPct val="90000"/>
        </a:lnSpc>
        <a:spcBef>
          <a:spcPct val="0"/>
        </a:spcBef>
        <a:buNone/>
        <a:defRPr sz="16280" kern="1200">
          <a:solidFill>
            <a:schemeClr val="tx1"/>
          </a:solidFill>
          <a:latin typeface="+mj-lt"/>
          <a:ea typeface="+mj-ea"/>
          <a:cs typeface="+mj-cs"/>
        </a:defRPr>
      </a:lvl1pPr>
    </p:titleStyle>
    <p:bodyStyle>
      <a:lvl1pPr marL="845820" indent="-845820" algn="l" defTabSz="3383280" rtl="0" eaLnBrk="1" latinLnBrk="0" hangingPunct="1">
        <a:lnSpc>
          <a:spcPct val="90000"/>
        </a:lnSpc>
        <a:spcBef>
          <a:spcPts val="3700"/>
        </a:spcBef>
        <a:buFont typeface="Arial" panose="020B0604020202020204" pitchFamily="34" charset="0"/>
        <a:buChar char="•"/>
        <a:defRPr sz="10360" kern="1200">
          <a:solidFill>
            <a:schemeClr val="tx1"/>
          </a:solidFill>
          <a:latin typeface="+mn-lt"/>
          <a:ea typeface="+mn-ea"/>
          <a:cs typeface="+mn-cs"/>
        </a:defRPr>
      </a:lvl1pPr>
      <a:lvl2pPr marL="2537460" indent="-845820" algn="l" defTabSz="3383280" rtl="0" eaLnBrk="1" latinLnBrk="0" hangingPunct="1">
        <a:lnSpc>
          <a:spcPct val="90000"/>
        </a:lnSpc>
        <a:spcBef>
          <a:spcPts val="1850"/>
        </a:spcBef>
        <a:buFont typeface="Arial" panose="020B0604020202020204" pitchFamily="34" charset="0"/>
        <a:buChar char="•"/>
        <a:defRPr sz="8880" kern="1200">
          <a:solidFill>
            <a:schemeClr val="tx1"/>
          </a:solidFill>
          <a:latin typeface="+mn-lt"/>
          <a:ea typeface="+mn-ea"/>
          <a:cs typeface="+mn-cs"/>
        </a:defRPr>
      </a:lvl2pPr>
      <a:lvl3pPr marL="4229100" indent="-845820" algn="l" defTabSz="3383280" rtl="0" eaLnBrk="1" latinLnBrk="0" hangingPunct="1">
        <a:lnSpc>
          <a:spcPct val="90000"/>
        </a:lnSpc>
        <a:spcBef>
          <a:spcPts val="1850"/>
        </a:spcBef>
        <a:buFont typeface="Arial" panose="020B0604020202020204" pitchFamily="34" charset="0"/>
        <a:buChar char="•"/>
        <a:defRPr sz="7400" kern="1200">
          <a:solidFill>
            <a:schemeClr val="tx1"/>
          </a:solidFill>
          <a:latin typeface="+mn-lt"/>
          <a:ea typeface="+mn-ea"/>
          <a:cs typeface="+mn-cs"/>
        </a:defRPr>
      </a:lvl3pPr>
      <a:lvl4pPr marL="592074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4pPr>
      <a:lvl5pPr marL="761238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5pPr>
      <a:lvl6pPr marL="930402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6pPr>
      <a:lvl7pPr marL="1099566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7pPr>
      <a:lvl8pPr marL="1268730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8pPr>
      <a:lvl9pPr marL="14378940" indent="-845820" algn="l" defTabSz="3383280" rtl="0" eaLnBrk="1" latinLnBrk="0" hangingPunct="1">
        <a:lnSpc>
          <a:spcPct val="90000"/>
        </a:lnSpc>
        <a:spcBef>
          <a:spcPts val="1850"/>
        </a:spcBef>
        <a:buFont typeface="Arial" panose="020B0604020202020204" pitchFamily="34" charset="0"/>
        <a:buChar char="•"/>
        <a:defRPr sz="6660" kern="1200">
          <a:solidFill>
            <a:schemeClr val="tx1"/>
          </a:solidFill>
          <a:latin typeface="+mn-lt"/>
          <a:ea typeface="+mn-ea"/>
          <a:cs typeface="+mn-cs"/>
        </a:defRPr>
      </a:lvl9pPr>
    </p:bodyStyle>
    <p:otherStyle>
      <a:defPPr>
        <a:defRPr lang="en-US"/>
      </a:defPPr>
      <a:lvl1pPr marL="0" algn="l" defTabSz="3383280" rtl="0" eaLnBrk="1" latinLnBrk="0" hangingPunct="1">
        <a:defRPr sz="6660" kern="1200">
          <a:solidFill>
            <a:schemeClr val="tx1"/>
          </a:solidFill>
          <a:latin typeface="+mn-lt"/>
          <a:ea typeface="+mn-ea"/>
          <a:cs typeface="+mn-cs"/>
        </a:defRPr>
      </a:lvl1pPr>
      <a:lvl2pPr marL="1691640" algn="l" defTabSz="3383280" rtl="0" eaLnBrk="1" latinLnBrk="0" hangingPunct="1">
        <a:defRPr sz="6660" kern="1200">
          <a:solidFill>
            <a:schemeClr val="tx1"/>
          </a:solidFill>
          <a:latin typeface="+mn-lt"/>
          <a:ea typeface="+mn-ea"/>
          <a:cs typeface="+mn-cs"/>
        </a:defRPr>
      </a:lvl2pPr>
      <a:lvl3pPr marL="3383280" algn="l" defTabSz="3383280" rtl="0" eaLnBrk="1" latinLnBrk="0" hangingPunct="1">
        <a:defRPr sz="6660" kern="1200">
          <a:solidFill>
            <a:schemeClr val="tx1"/>
          </a:solidFill>
          <a:latin typeface="+mn-lt"/>
          <a:ea typeface="+mn-ea"/>
          <a:cs typeface="+mn-cs"/>
        </a:defRPr>
      </a:lvl3pPr>
      <a:lvl4pPr marL="5074920" algn="l" defTabSz="3383280" rtl="0" eaLnBrk="1" latinLnBrk="0" hangingPunct="1">
        <a:defRPr sz="6660" kern="1200">
          <a:solidFill>
            <a:schemeClr val="tx1"/>
          </a:solidFill>
          <a:latin typeface="+mn-lt"/>
          <a:ea typeface="+mn-ea"/>
          <a:cs typeface="+mn-cs"/>
        </a:defRPr>
      </a:lvl4pPr>
      <a:lvl5pPr marL="6766560" algn="l" defTabSz="3383280" rtl="0" eaLnBrk="1" latinLnBrk="0" hangingPunct="1">
        <a:defRPr sz="6660" kern="1200">
          <a:solidFill>
            <a:schemeClr val="tx1"/>
          </a:solidFill>
          <a:latin typeface="+mn-lt"/>
          <a:ea typeface="+mn-ea"/>
          <a:cs typeface="+mn-cs"/>
        </a:defRPr>
      </a:lvl5pPr>
      <a:lvl6pPr marL="8458200" algn="l" defTabSz="3383280" rtl="0" eaLnBrk="1" latinLnBrk="0" hangingPunct="1">
        <a:defRPr sz="6660" kern="1200">
          <a:solidFill>
            <a:schemeClr val="tx1"/>
          </a:solidFill>
          <a:latin typeface="+mn-lt"/>
          <a:ea typeface="+mn-ea"/>
          <a:cs typeface="+mn-cs"/>
        </a:defRPr>
      </a:lvl6pPr>
      <a:lvl7pPr marL="10149840" algn="l" defTabSz="3383280" rtl="0" eaLnBrk="1" latinLnBrk="0" hangingPunct="1">
        <a:defRPr sz="6660" kern="1200">
          <a:solidFill>
            <a:schemeClr val="tx1"/>
          </a:solidFill>
          <a:latin typeface="+mn-lt"/>
          <a:ea typeface="+mn-ea"/>
          <a:cs typeface="+mn-cs"/>
        </a:defRPr>
      </a:lvl7pPr>
      <a:lvl8pPr marL="11841480" algn="l" defTabSz="3383280" rtl="0" eaLnBrk="1" latinLnBrk="0" hangingPunct="1">
        <a:defRPr sz="6660" kern="1200">
          <a:solidFill>
            <a:schemeClr val="tx1"/>
          </a:solidFill>
          <a:latin typeface="+mn-lt"/>
          <a:ea typeface="+mn-ea"/>
          <a:cs typeface="+mn-cs"/>
        </a:defRPr>
      </a:lvl8pPr>
      <a:lvl9pPr marL="13533120" algn="l" defTabSz="3383280" rtl="0" eaLnBrk="1" latinLnBrk="0" hangingPunct="1">
        <a:defRPr sz="66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220DE59B-4453-43E1-A330-12DB7517C329}"/>
              </a:ext>
            </a:extLst>
          </p:cNvPr>
          <p:cNvPicPr>
            <a:picLocks noChangeAspect="1"/>
          </p:cNvPicPr>
          <p:nvPr/>
        </p:nvPicPr>
        <p:blipFill rotWithShape="1">
          <a:blip r:embed="rId2">
            <a:extLst>
              <a:ext uri="{28A0092B-C50C-407E-A947-70E740481C1C}">
                <a14:useLocalDpi xmlns:a14="http://schemas.microsoft.com/office/drawing/2010/main" val="0"/>
              </a:ext>
            </a:extLst>
          </a:blip>
          <a:srcRect l="36563" t="25185" r="37561" b="23099"/>
          <a:stretch/>
        </p:blipFill>
        <p:spPr>
          <a:xfrm>
            <a:off x="18149572" y="19042619"/>
            <a:ext cx="5812948" cy="6534863"/>
          </a:xfrm>
          <a:prstGeom prst="rect">
            <a:avLst/>
          </a:prstGeom>
        </p:spPr>
      </p:pic>
      <p:pic>
        <p:nvPicPr>
          <p:cNvPr id="121" name="Picture 120">
            <a:extLst>
              <a:ext uri="{FF2B5EF4-FFF2-40B4-BE49-F238E27FC236}">
                <a16:creationId xmlns:a16="http://schemas.microsoft.com/office/drawing/2014/main" id="{AE68149E-73B8-4DCF-93DE-E96EEFB1DD37}"/>
              </a:ext>
            </a:extLst>
          </p:cNvPr>
          <p:cNvPicPr/>
          <p:nvPr/>
        </p:nvPicPr>
        <p:blipFill rotWithShape="1">
          <a:blip r:embed="rId3" cstate="print">
            <a:extLst>
              <a:ext uri="{28A0092B-C50C-407E-A947-70E740481C1C}">
                <a14:useLocalDpi xmlns:a14="http://schemas.microsoft.com/office/drawing/2010/main" val="0"/>
              </a:ext>
            </a:extLst>
          </a:blip>
          <a:srcRect t="44934" b="-1"/>
          <a:stretch/>
        </p:blipFill>
        <p:spPr bwMode="auto">
          <a:xfrm>
            <a:off x="8823484" y="27266440"/>
            <a:ext cx="7264273" cy="7799408"/>
          </a:xfrm>
          <a:prstGeom prst="rect">
            <a:avLst/>
          </a:prstGeom>
          <a:noFill/>
          <a:ln>
            <a:noFill/>
          </a:ln>
          <a:extLst>
            <a:ext uri="{53640926-AAD7-44D8-BBD7-CCE9431645EC}">
              <a14:shadowObscured xmlns:a14="http://schemas.microsoft.com/office/drawing/2010/main"/>
            </a:ext>
          </a:extLst>
        </p:spPr>
      </p:pic>
      <p:sp>
        <p:nvSpPr>
          <p:cNvPr id="5" name="Rounded Rectangle 18">
            <a:extLst>
              <a:ext uri="{FF2B5EF4-FFF2-40B4-BE49-F238E27FC236}">
                <a16:creationId xmlns:a16="http://schemas.microsoft.com/office/drawing/2014/main" id="{7E810C80-2931-4191-85A5-6484EEA0C29E}"/>
              </a:ext>
            </a:extLst>
          </p:cNvPr>
          <p:cNvSpPr/>
          <p:nvPr/>
        </p:nvSpPr>
        <p:spPr>
          <a:xfrm>
            <a:off x="562800" y="166189"/>
            <a:ext cx="32762000" cy="4379615"/>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dirty="0"/>
          </a:p>
        </p:txBody>
      </p:sp>
      <p:sp>
        <p:nvSpPr>
          <p:cNvPr id="6" name="TextBox 5">
            <a:extLst>
              <a:ext uri="{FF2B5EF4-FFF2-40B4-BE49-F238E27FC236}">
                <a16:creationId xmlns:a16="http://schemas.microsoft.com/office/drawing/2014/main" id="{B58C7DAE-42D5-46F7-996D-151063889D82}"/>
              </a:ext>
            </a:extLst>
          </p:cNvPr>
          <p:cNvSpPr txBox="1"/>
          <p:nvPr/>
        </p:nvSpPr>
        <p:spPr>
          <a:xfrm>
            <a:off x="3991181" y="558619"/>
            <a:ext cx="25323030" cy="3596470"/>
          </a:xfrm>
          <a:prstGeom prst="rect">
            <a:avLst/>
          </a:prstGeom>
          <a:noFill/>
        </p:spPr>
        <p:txBody>
          <a:bodyPr wrap="square" rtlCol="0">
            <a:spAutoFit/>
          </a:bodyPr>
          <a:lstStyle/>
          <a:p>
            <a:pPr algn="ctr"/>
            <a:r>
              <a:rPr lang="en-IN" sz="5259" dirty="0">
                <a:solidFill>
                  <a:schemeClr val="bg1"/>
                </a:solidFill>
                <a:latin typeface="Arial" panose="020B0604020202020204" pitchFamily="34" charset="0"/>
                <a:cs typeface="Arial" panose="020B0604020202020204" pitchFamily="34" charset="0"/>
              </a:rPr>
              <a:t>Transforming CO</a:t>
            </a:r>
            <a:r>
              <a:rPr lang="en-IN" sz="5259" baseline="-25000" dirty="0">
                <a:solidFill>
                  <a:schemeClr val="bg1"/>
                </a:solidFill>
                <a:latin typeface="Arial" panose="020B0604020202020204" pitchFamily="34" charset="0"/>
                <a:cs typeface="Arial" panose="020B0604020202020204" pitchFamily="34" charset="0"/>
              </a:rPr>
              <a:t>2</a:t>
            </a:r>
            <a:r>
              <a:rPr lang="en-IN" sz="5259" dirty="0">
                <a:solidFill>
                  <a:schemeClr val="bg1"/>
                </a:solidFill>
                <a:latin typeface="Arial" panose="020B0604020202020204" pitchFamily="34" charset="0"/>
                <a:cs typeface="Arial" panose="020B0604020202020204" pitchFamily="34" charset="0"/>
              </a:rPr>
              <a:t> and Sea Water to Green HYDROGEN &amp; Green CEMENT Using Magnesium Waste Scrap</a:t>
            </a:r>
          </a:p>
          <a:p>
            <a:pPr algn="ctr">
              <a:spcBef>
                <a:spcPts val="1169"/>
              </a:spcBef>
            </a:pPr>
            <a:r>
              <a:rPr lang="en-US" sz="3116" b="1" u="sng" dirty="0">
                <a:solidFill>
                  <a:schemeClr val="bg1"/>
                </a:solidFill>
                <a:latin typeface="Arial" panose="020B0604020202020204" pitchFamily="34" charset="0"/>
                <a:cs typeface="Arial" panose="020B0604020202020204" pitchFamily="34" charset="0"/>
              </a:rPr>
              <a:t> Rajesh Belgamwar</a:t>
            </a:r>
            <a:r>
              <a:rPr lang="en-US" sz="3116" b="1" dirty="0">
                <a:solidFill>
                  <a:schemeClr val="bg1"/>
                </a:solidFill>
                <a:latin typeface="Arial" panose="020B0604020202020204" pitchFamily="34" charset="0"/>
                <a:cs typeface="Arial" panose="020B0604020202020204" pitchFamily="34" charset="0"/>
              </a:rPr>
              <a:t>, </a:t>
            </a:r>
            <a:r>
              <a:rPr lang="en-US" sz="3116" dirty="0">
                <a:solidFill>
                  <a:schemeClr val="bg1"/>
                </a:solidFill>
                <a:latin typeface="Arial" panose="020B0604020202020204" pitchFamily="34" charset="0"/>
                <a:cs typeface="Arial" panose="020B0604020202020204" pitchFamily="34" charset="0"/>
              </a:rPr>
              <a:t>Sushma </a:t>
            </a:r>
            <a:r>
              <a:rPr lang="en-US" sz="3116" dirty="0" err="1">
                <a:solidFill>
                  <a:schemeClr val="bg1"/>
                </a:solidFill>
                <a:latin typeface="Arial" panose="020B0604020202020204" pitchFamily="34" charset="0"/>
                <a:cs typeface="Arial" panose="020B0604020202020204" pitchFamily="34" charset="0"/>
              </a:rPr>
              <a:t>Rawool</a:t>
            </a:r>
            <a:r>
              <a:rPr lang="en-US" sz="3116" dirty="0">
                <a:solidFill>
                  <a:schemeClr val="bg1"/>
                </a:solidFill>
                <a:latin typeface="Arial" panose="020B0604020202020204" pitchFamily="34" charset="0"/>
                <a:cs typeface="Arial" panose="020B0604020202020204" pitchFamily="34" charset="0"/>
              </a:rPr>
              <a:t> and Vivek Polshettiwar*</a:t>
            </a:r>
          </a:p>
          <a:p>
            <a:pPr algn="ctr">
              <a:spcBef>
                <a:spcPts val="1169"/>
              </a:spcBef>
            </a:pPr>
            <a:r>
              <a:rPr lang="en-US" sz="3116" dirty="0">
                <a:solidFill>
                  <a:schemeClr val="bg1"/>
                </a:solidFill>
                <a:latin typeface="Arial" panose="020B0604020202020204" pitchFamily="34" charset="0"/>
                <a:cs typeface="Arial" panose="020B0604020202020204" pitchFamily="34" charset="0"/>
              </a:rPr>
              <a:t> Department of Chemical Sciences, Tata Institute of Fundamental Research (TIFR), Mumbai, India </a:t>
            </a:r>
          </a:p>
          <a:p>
            <a:pPr algn="ctr">
              <a:spcBef>
                <a:spcPts val="1169"/>
              </a:spcBef>
            </a:pPr>
            <a:r>
              <a:rPr lang="en-US" sz="3116" dirty="0">
                <a:solidFill>
                  <a:schemeClr val="bg1"/>
                </a:solidFill>
                <a:latin typeface="Arial" panose="020B0604020202020204" pitchFamily="34" charset="0"/>
                <a:cs typeface="Arial" panose="020B0604020202020204" pitchFamily="34" charset="0"/>
              </a:rPr>
              <a:t>Email: rajesh.belgamwar@tifr.res.in, vivekpol@tifr.res.in</a:t>
            </a:r>
          </a:p>
        </p:txBody>
      </p:sp>
      <p:sp>
        <p:nvSpPr>
          <p:cNvPr id="7" name="Rounded Rectangle 6">
            <a:extLst>
              <a:ext uri="{FF2B5EF4-FFF2-40B4-BE49-F238E27FC236}">
                <a16:creationId xmlns:a16="http://schemas.microsoft.com/office/drawing/2014/main" id="{4F2E3812-9613-4022-ADBB-D55E85950A52}"/>
              </a:ext>
            </a:extLst>
          </p:cNvPr>
          <p:cNvSpPr/>
          <p:nvPr/>
        </p:nvSpPr>
        <p:spPr>
          <a:xfrm>
            <a:off x="562800" y="4665924"/>
            <a:ext cx="32762000" cy="972796"/>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8" name="TextBox 7">
            <a:extLst>
              <a:ext uri="{FF2B5EF4-FFF2-40B4-BE49-F238E27FC236}">
                <a16:creationId xmlns:a16="http://schemas.microsoft.com/office/drawing/2014/main" id="{D6B1A00E-3CAE-4495-9092-AA9E6FD60F6F}"/>
              </a:ext>
            </a:extLst>
          </p:cNvPr>
          <p:cNvSpPr txBox="1"/>
          <p:nvPr/>
        </p:nvSpPr>
        <p:spPr>
          <a:xfrm>
            <a:off x="912056" y="4843551"/>
            <a:ext cx="5048926"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Introduction</a:t>
            </a:r>
          </a:p>
        </p:txBody>
      </p:sp>
      <p:sp>
        <p:nvSpPr>
          <p:cNvPr id="9" name="Rounded Rectangle 8">
            <a:extLst>
              <a:ext uri="{FF2B5EF4-FFF2-40B4-BE49-F238E27FC236}">
                <a16:creationId xmlns:a16="http://schemas.microsoft.com/office/drawing/2014/main" id="{9DDF4F78-4A59-47FE-BA73-1B6A4900A78B}"/>
              </a:ext>
            </a:extLst>
          </p:cNvPr>
          <p:cNvSpPr/>
          <p:nvPr/>
        </p:nvSpPr>
        <p:spPr bwMode="auto">
          <a:xfrm>
            <a:off x="562798" y="11007006"/>
            <a:ext cx="16287307" cy="5829940"/>
          </a:xfrm>
          <a:prstGeom prst="roundRect">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10" name="TextBox 9">
            <a:extLst>
              <a:ext uri="{FF2B5EF4-FFF2-40B4-BE49-F238E27FC236}">
                <a16:creationId xmlns:a16="http://schemas.microsoft.com/office/drawing/2014/main" id="{F72A978E-D56C-4D44-8679-EA54F01F8554}"/>
              </a:ext>
            </a:extLst>
          </p:cNvPr>
          <p:cNvSpPr txBox="1"/>
          <p:nvPr/>
        </p:nvSpPr>
        <p:spPr>
          <a:xfrm>
            <a:off x="906894" y="6051948"/>
            <a:ext cx="26899131" cy="2789225"/>
          </a:xfrm>
          <a:prstGeom prst="rect">
            <a:avLst/>
          </a:prstGeom>
          <a:noFill/>
        </p:spPr>
        <p:txBody>
          <a:bodyPr wrap="square" rtlCol="0">
            <a:spAutoFit/>
          </a:bodyPr>
          <a:lstStyle/>
          <a:p>
            <a:pPr algn="just"/>
            <a:r>
              <a:rPr lang="en-IN" sz="2921" dirty="0">
                <a:ea typeface="Calibri" panose="020F0502020204030204" pitchFamily="34" charset="0"/>
                <a:cs typeface="Times New Roman" panose="02020603050405020304" pitchFamily="18" charset="0"/>
              </a:rPr>
              <a:t>Converting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directly from the air to fuel under ambient conditions is a huge challenge. Thus, there is an urgent need for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conversion protocols working at room temperature and atmospheric pressure, preferentially without any external energy input. Herein, we employ magnesium (nanoparticles and bulk), an inexpensive and the eighth-most abundant element, to convert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to methane, methanol and formic acid, using water as the sole hydrogen source. The conversion of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(pure, as well as directly from the air) took place within a few minutes at 300 K and 1 bar, and no external (thermal, photo, or electric) energy was required. Hydrogen was, however, the predominant product as the reaction of water with magnesium was favoured over the reaction of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and water with magnesium. During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conversion, Mg was converted to magnesium hydroxide and carbonate, which may be regenerated. Thus, even though the overall process is non-catalytic, it could serve as a step towards a sustainable CO</a:t>
            </a:r>
            <a:r>
              <a:rPr lang="en-IN" sz="2921" baseline="-25000" dirty="0">
                <a:ea typeface="Calibri" panose="020F0502020204030204" pitchFamily="34" charset="0"/>
                <a:cs typeface="Times New Roman" panose="02020603050405020304" pitchFamily="18" charset="0"/>
              </a:rPr>
              <a:t>2</a:t>
            </a:r>
            <a:r>
              <a:rPr lang="en-IN" sz="2921" dirty="0">
                <a:ea typeface="Calibri" panose="020F0502020204030204" pitchFamily="34" charset="0"/>
                <a:cs typeface="Times New Roman" panose="02020603050405020304" pitchFamily="18" charset="0"/>
              </a:rPr>
              <a:t> utilization strategy.</a:t>
            </a:r>
            <a:r>
              <a:rPr lang="en-IN" sz="2921" baseline="30000" dirty="0">
                <a:ea typeface="Calibri" panose="020F0502020204030204" pitchFamily="34" charset="0"/>
                <a:cs typeface="Times New Roman" panose="02020603050405020304" pitchFamily="18" charset="0"/>
              </a:rPr>
              <a:t>[1]</a:t>
            </a:r>
            <a:endParaRPr lang="en-US" sz="2921" baseline="30000" dirty="0">
              <a:ea typeface="Calibri" panose="020F0502020204030204" pitchFamily="34" charset="0"/>
              <a:cs typeface="Times New Roman" panose="02020603050405020304" pitchFamily="18" charset="0"/>
            </a:endParaRPr>
          </a:p>
        </p:txBody>
      </p:sp>
      <p:sp>
        <p:nvSpPr>
          <p:cNvPr id="11" name="Rounded Rectangle 11">
            <a:extLst>
              <a:ext uri="{FF2B5EF4-FFF2-40B4-BE49-F238E27FC236}">
                <a16:creationId xmlns:a16="http://schemas.microsoft.com/office/drawing/2014/main" id="{62F74B8B-980D-442A-AEFF-6B3C5B6BB789}"/>
              </a:ext>
            </a:extLst>
          </p:cNvPr>
          <p:cNvSpPr/>
          <p:nvPr/>
        </p:nvSpPr>
        <p:spPr>
          <a:xfrm>
            <a:off x="562797" y="9958474"/>
            <a:ext cx="16287298" cy="926690"/>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12" name="Rounded Rectangle 13">
            <a:extLst>
              <a:ext uri="{FF2B5EF4-FFF2-40B4-BE49-F238E27FC236}">
                <a16:creationId xmlns:a16="http://schemas.microsoft.com/office/drawing/2014/main" id="{8E6ECD4F-D1CC-448D-9142-26BAF6181851}"/>
              </a:ext>
            </a:extLst>
          </p:cNvPr>
          <p:cNvSpPr/>
          <p:nvPr/>
        </p:nvSpPr>
        <p:spPr>
          <a:xfrm>
            <a:off x="17144563" y="16984267"/>
            <a:ext cx="16180568" cy="870850"/>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13" name="Rounded Rectangle 16">
            <a:extLst>
              <a:ext uri="{FF2B5EF4-FFF2-40B4-BE49-F238E27FC236}">
                <a16:creationId xmlns:a16="http://schemas.microsoft.com/office/drawing/2014/main" id="{20B51284-94C8-4838-9D06-4585E1BD51E6}"/>
              </a:ext>
            </a:extLst>
          </p:cNvPr>
          <p:cNvSpPr/>
          <p:nvPr/>
        </p:nvSpPr>
        <p:spPr bwMode="auto">
          <a:xfrm>
            <a:off x="562799" y="5760489"/>
            <a:ext cx="32762000" cy="4059523"/>
          </a:xfrm>
          <a:prstGeom prst="roundRect">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14" name="Rounded Rectangle 20">
            <a:extLst>
              <a:ext uri="{FF2B5EF4-FFF2-40B4-BE49-F238E27FC236}">
                <a16:creationId xmlns:a16="http://schemas.microsoft.com/office/drawing/2014/main" id="{23FA03C0-CBA1-4DA0-B85A-2C7D757A3AE1}"/>
              </a:ext>
            </a:extLst>
          </p:cNvPr>
          <p:cNvSpPr/>
          <p:nvPr/>
        </p:nvSpPr>
        <p:spPr>
          <a:xfrm>
            <a:off x="17144563" y="9958474"/>
            <a:ext cx="16180568" cy="926690"/>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15" name="Rounded Rectangle 23">
            <a:extLst>
              <a:ext uri="{FF2B5EF4-FFF2-40B4-BE49-F238E27FC236}">
                <a16:creationId xmlns:a16="http://schemas.microsoft.com/office/drawing/2014/main" id="{82ADDA7C-9B7A-42A9-9845-9614AA8E1455}"/>
              </a:ext>
            </a:extLst>
          </p:cNvPr>
          <p:cNvSpPr/>
          <p:nvPr/>
        </p:nvSpPr>
        <p:spPr>
          <a:xfrm>
            <a:off x="562798" y="16984267"/>
            <a:ext cx="16287299" cy="870850"/>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16" name="Rounded Rectangle 26">
            <a:extLst>
              <a:ext uri="{FF2B5EF4-FFF2-40B4-BE49-F238E27FC236}">
                <a16:creationId xmlns:a16="http://schemas.microsoft.com/office/drawing/2014/main" id="{23039E8A-133E-4F5B-9485-6002AA4687A8}"/>
              </a:ext>
            </a:extLst>
          </p:cNvPr>
          <p:cNvSpPr/>
          <p:nvPr/>
        </p:nvSpPr>
        <p:spPr bwMode="auto">
          <a:xfrm>
            <a:off x="562798" y="17989010"/>
            <a:ext cx="16287307" cy="8220988"/>
          </a:xfrm>
          <a:prstGeom prst="roundRect">
            <a:avLst>
              <a:gd name="adj" fmla="val 10943"/>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dirty="0">
              <a:solidFill>
                <a:schemeClr val="accent6">
                  <a:lumMod val="50000"/>
                </a:schemeClr>
              </a:solidFill>
              <a:latin typeface="Times New Roman" pitchFamily="18" charset="0"/>
            </a:endParaRPr>
          </a:p>
        </p:txBody>
      </p:sp>
      <p:sp>
        <p:nvSpPr>
          <p:cNvPr id="17" name="Rounded Rectangle 27">
            <a:extLst>
              <a:ext uri="{FF2B5EF4-FFF2-40B4-BE49-F238E27FC236}">
                <a16:creationId xmlns:a16="http://schemas.microsoft.com/office/drawing/2014/main" id="{A6B8932E-9C05-49B4-8E73-FB8C1A9DE5A8}"/>
              </a:ext>
            </a:extLst>
          </p:cNvPr>
          <p:cNvSpPr/>
          <p:nvPr/>
        </p:nvSpPr>
        <p:spPr bwMode="auto">
          <a:xfrm>
            <a:off x="17146763" y="17989010"/>
            <a:ext cx="16178036" cy="8177411"/>
          </a:xfrm>
          <a:prstGeom prst="roundRect">
            <a:avLst>
              <a:gd name="adj" fmla="val 11239"/>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18" name="Rounded Rectangle 31">
            <a:extLst>
              <a:ext uri="{FF2B5EF4-FFF2-40B4-BE49-F238E27FC236}">
                <a16:creationId xmlns:a16="http://schemas.microsoft.com/office/drawing/2014/main" id="{6B5B9825-CC56-4895-B2ED-51F527A0779C}"/>
              </a:ext>
            </a:extLst>
          </p:cNvPr>
          <p:cNvSpPr/>
          <p:nvPr/>
        </p:nvSpPr>
        <p:spPr bwMode="auto">
          <a:xfrm>
            <a:off x="562798" y="27253440"/>
            <a:ext cx="16287307" cy="9191536"/>
          </a:xfrm>
          <a:prstGeom prst="roundRect">
            <a:avLst>
              <a:gd name="adj" fmla="val 8343"/>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20" name="TextBox 19">
            <a:extLst>
              <a:ext uri="{FF2B5EF4-FFF2-40B4-BE49-F238E27FC236}">
                <a16:creationId xmlns:a16="http://schemas.microsoft.com/office/drawing/2014/main" id="{DD044B6B-CC71-472B-89E5-606FA64D6A1B}"/>
              </a:ext>
            </a:extLst>
          </p:cNvPr>
          <p:cNvSpPr txBox="1"/>
          <p:nvPr/>
        </p:nvSpPr>
        <p:spPr>
          <a:xfrm>
            <a:off x="912056" y="10105648"/>
            <a:ext cx="10220942"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Objective</a:t>
            </a:r>
          </a:p>
        </p:txBody>
      </p:sp>
      <p:sp>
        <p:nvSpPr>
          <p:cNvPr id="21" name="TextBox 20">
            <a:extLst>
              <a:ext uri="{FF2B5EF4-FFF2-40B4-BE49-F238E27FC236}">
                <a16:creationId xmlns:a16="http://schemas.microsoft.com/office/drawing/2014/main" id="{8587E48D-1626-40E5-B285-CCF69ADD4771}"/>
              </a:ext>
            </a:extLst>
          </p:cNvPr>
          <p:cNvSpPr txBox="1"/>
          <p:nvPr/>
        </p:nvSpPr>
        <p:spPr>
          <a:xfrm>
            <a:off x="17378108" y="10124199"/>
            <a:ext cx="15728787"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CO</a:t>
            </a:r>
            <a:r>
              <a:rPr lang="en-US" sz="3506" baseline="-25000" dirty="0">
                <a:solidFill>
                  <a:schemeClr val="bg1"/>
                </a:solidFill>
                <a:latin typeface="Arial" panose="020B0604020202020204" pitchFamily="34" charset="0"/>
                <a:cs typeface="Arial" panose="020B0604020202020204" pitchFamily="34" charset="0"/>
              </a:rPr>
              <a:t>2</a:t>
            </a:r>
            <a:r>
              <a:rPr lang="en-US" sz="3506" dirty="0">
                <a:solidFill>
                  <a:schemeClr val="bg1"/>
                </a:solidFill>
                <a:latin typeface="Arial" panose="020B0604020202020204" pitchFamily="34" charset="0"/>
                <a:cs typeface="Arial" panose="020B0604020202020204" pitchFamily="34" charset="0"/>
              </a:rPr>
              <a:t> Reduction Experiment</a:t>
            </a:r>
          </a:p>
        </p:txBody>
      </p:sp>
      <p:sp>
        <p:nvSpPr>
          <p:cNvPr id="22" name="TextBox 21">
            <a:extLst>
              <a:ext uri="{FF2B5EF4-FFF2-40B4-BE49-F238E27FC236}">
                <a16:creationId xmlns:a16="http://schemas.microsoft.com/office/drawing/2014/main" id="{6E57AE36-0E8B-4C53-A61B-E548C1A174DE}"/>
              </a:ext>
            </a:extLst>
          </p:cNvPr>
          <p:cNvSpPr txBox="1"/>
          <p:nvPr/>
        </p:nvSpPr>
        <p:spPr>
          <a:xfrm>
            <a:off x="912055" y="17120180"/>
            <a:ext cx="14881864" cy="629382"/>
          </a:xfrm>
          <a:prstGeom prst="rect">
            <a:avLst/>
          </a:prstGeom>
          <a:noFill/>
        </p:spPr>
        <p:txBody>
          <a:bodyPr wrap="square" rtlCol="0">
            <a:spAutoFit/>
          </a:bodyPr>
          <a:lstStyle/>
          <a:p>
            <a:r>
              <a:rPr lang="en-IN" sz="3506" dirty="0">
                <a:solidFill>
                  <a:schemeClr val="bg1"/>
                </a:solidFill>
                <a:latin typeface="Arial" panose="020B0604020202020204" pitchFamily="34" charset="0"/>
                <a:cs typeface="Arial" panose="020B0604020202020204" pitchFamily="34" charset="0"/>
              </a:rPr>
              <a:t>CO</a:t>
            </a:r>
            <a:r>
              <a:rPr lang="en-IN" sz="3506" baseline="-25000" dirty="0">
                <a:solidFill>
                  <a:schemeClr val="bg1"/>
                </a:solidFill>
                <a:latin typeface="Arial" panose="020B0604020202020204" pitchFamily="34" charset="0"/>
                <a:cs typeface="Arial" panose="020B0604020202020204" pitchFamily="34" charset="0"/>
              </a:rPr>
              <a:t>2</a:t>
            </a:r>
            <a:r>
              <a:rPr lang="en-IN" sz="3506" dirty="0">
                <a:solidFill>
                  <a:schemeClr val="bg1"/>
                </a:solidFill>
                <a:latin typeface="Arial" panose="020B0604020202020204" pitchFamily="34" charset="0"/>
                <a:cs typeface="Arial" panose="020B0604020202020204" pitchFamily="34" charset="0"/>
              </a:rPr>
              <a:t> Reduction: Kinetics, Productivity and Selectivity </a:t>
            </a:r>
            <a:endParaRPr lang="en-US" sz="3506"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6A7A5E0-3A93-462A-BA3C-601C9B1629E6}"/>
              </a:ext>
            </a:extLst>
          </p:cNvPr>
          <p:cNvSpPr txBox="1"/>
          <p:nvPr/>
        </p:nvSpPr>
        <p:spPr>
          <a:xfrm>
            <a:off x="17378108" y="17101629"/>
            <a:ext cx="15728787"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Green Hydrogen Generation</a:t>
            </a:r>
          </a:p>
        </p:txBody>
      </p:sp>
      <p:sp>
        <p:nvSpPr>
          <p:cNvPr id="24" name="Rounded Rectangle 30">
            <a:extLst>
              <a:ext uri="{FF2B5EF4-FFF2-40B4-BE49-F238E27FC236}">
                <a16:creationId xmlns:a16="http://schemas.microsoft.com/office/drawing/2014/main" id="{8C7C6DE1-20FA-4AA9-B3FE-AA286EDD198C}"/>
              </a:ext>
            </a:extLst>
          </p:cNvPr>
          <p:cNvSpPr/>
          <p:nvPr/>
        </p:nvSpPr>
        <p:spPr>
          <a:xfrm>
            <a:off x="562797" y="26300097"/>
            <a:ext cx="16287300" cy="786838"/>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25" name="TextBox 24">
            <a:extLst>
              <a:ext uri="{FF2B5EF4-FFF2-40B4-BE49-F238E27FC236}">
                <a16:creationId xmlns:a16="http://schemas.microsoft.com/office/drawing/2014/main" id="{9FDA81E3-B78C-421F-B773-61727E4E0C93}"/>
              </a:ext>
            </a:extLst>
          </p:cNvPr>
          <p:cNvSpPr txBox="1"/>
          <p:nvPr/>
        </p:nvSpPr>
        <p:spPr>
          <a:xfrm>
            <a:off x="912055" y="26389786"/>
            <a:ext cx="15738751"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Plausible Reaction Mechanism of CO</a:t>
            </a:r>
            <a:r>
              <a:rPr lang="en-US" sz="3506" baseline="-25000" dirty="0">
                <a:solidFill>
                  <a:schemeClr val="bg1"/>
                </a:solidFill>
                <a:latin typeface="Arial" panose="020B0604020202020204" pitchFamily="34" charset="0"/>
                <a:cs typeface="Arial" panose="020B0604020202020204" pitchFamily="34" charset="0"/>
              </a:rPr>
              <a:t>2</a:t>
            </a:r>
            <a:r>
              <a:rPr lang="en-US" sz="3506" dirty="0">
                <a:solidFill>
                  <a:schemeClr val="bg1"/>
                </a:solidFill>
                <a:latin typeface="Arial" panose="020B0604020202020204" pitchFamily="34" charset="0"/>
                <a:cs typeface="Arial" panose="020B0604020202020204" pitchFamily="34" charset="0"/>
              </a:rPr>
              <a:t> Conversion</a:t>
            </a:r>
          </a:p>
        </p:txBody>
      </p:sp>
      <p:sp>
        <p:nvSpPr>
          <p:cNvPr id="28" name="TextBox 27">
            <a:extLst>
              <a:ext uri="{FF2B5EF4-FFF2-40B4-BE49-F238E27FC236}">
                <a16:creationId xmlns:a16="http://schemas.microsoft.com/office/drawing/2014/main" id="{B832A0F5-A4CE-4BFA-8938-E043D77256A1}"/>
              </a:ext>
            </a:extLst>
          </p:cNvPr>
          <p:cNvSpPr txBox="1"/>
          <p:nvPr/>
        </p:nvSpPr>
        <p:spPr>
          <a:xfrm>
            <a:off x="906894" y="11478618"/>
            <a:ext cx="15001836" cy="1055417"/>
          </a:xfrm>
          <a:prstGeom prst="rect">
            <a:avLst/>
          </a:prstGeom>
          <a:noFill/>
        </p:spPr>
        <p:txBody>
          <a:bodyPr wrap="square" rtlCol="0">
            <a:spAutoFit/>
          </a:bodyPr>
          <a:lstStyle/>
          <a:p>
            <a:pPr>
              <a:spcBef>
                <a:spcPts val="1169"/>
              </a:spcBef>
            </a:pPr>
            <a:r>
              <a:rPr lang="en-US" sz="2629" b="1" dirty="0">
                <a:ea typeface="Calibri" panose="020F0502020204030204" pitchFamily="34" charset="0"/>
                <a:cs typeface="Times New Roman" panose="02020603050405020304" pitchFamily="18" charset="0"/>
              </a:rPr>
              <a:t>How to convert CO</a:t>
            </a:r>
            <a:r>
              <a:rPr lang="en-US" sz="2629" b="1" baseline="-25000" dirty="0">
                <a:ea typeface="Calibri" panose="020F0502020204030204" pitchFamily="34" charset="0"/>
                <a:cs typeface="Times New Roman" panose="02020603050405020304" pitchFamily="18" charset="0"/>
              </a:rPr>
              <a:t>2</a:t>
            </a:r>
            <a:r>
              <a:rPr lang="en-US" sz="2629" b="1" dirty="0">
                <a:ea typeface="Calibri" panose="020F0502020204030204" pitchFamily="34" charset="0"/>
                <a:cs typeface="Times New Roman" panose="02020603050405020304" pitchFamily="18" charset="0"/>
              </a:rPr>
              <a:t> to fuel at room temperature and atmospheric pressure without any external energy?</a:t>
            </a:r>
          </a:p>
          <a:p>
            <a:pPr marL="445221" indent="-445221">
              <a:spcBef>
                <a:spcPts val="1169"/>
              </a:spcBef>
              <a:buFont typeface="Arial" panose="020B0604020202020204" pitchFamily="34" charset="0"/>
              <a:buChar char="•"/>
            </a:pPr>
            <a:endParaRPr lang="en-US" sz="2629" dirty="0"/>
          </a:p>
        </p:txBody>
      </p:sp>
      <p:sp>
        <p:nvSpPr>
          <p:cNvPr id="40" name="Rounded Rectangle 19">
            <a:extLst>
              <a:ext uri="{FF2B5EF4-FFF2-40B4-BE49-F238E27FC236}">
                <a16:creationId xmlns:a16="http://schemas.microsoft.com/office/drawing/2014/main" id="{6004F586-90B1-4743-8AB4-E77217B9BFC9}"/>
              </a:ext>
            </a:extLst>
          </p:cNvPr>
          <p:cNvSpPr/>
          <p:nvPr/>
        </p:nvSpPr>
        <p:spPr bwMode="auto">
          <a:xfrm>
            <a:off x="17144563" y="11007006"/>
            <a:ext cx="16188279" cy="5854056"/>
          </a:xfrm>
          <a:prstGeom prst="roundRect">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41" name="Rounded Rectangle 92">
            <a:extLst>
              <a:ext uri="{FF2B5EF4-FFF2-40B4-BE49-F238E27FC236}">
                <a16:creationId xmlns:a16="http://schemas.microsoft.com/office/drawing/2014/main" id="{EFB735E5-0DFC-4E92-A539-732B19517740}"/>
              </a:ext>
            </a:extLst>
          </p:cNvPr>
          <p:cNvSpPr/>
          <p:nvPr/>
        </p:nvSpPr>
        <p:spPr bwMode="auto">
          <a:xfrm>
            <a:off x="17151406" y="27253439"/>
            <a:ext cx="16178036" cy="9191535"/>
          </a:xfrm>
          <a:prstGeom prst="roundRect">
            <a:avLst>
              <a:gd name="adj" fmla="val 8986"/>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42" name="Rounded Rectangle 93">
            <a:extLst>
              <a:ext uri="{FF2B5EF4-FFF2-40B4-BE49-F238E27FC236}">
                <a16:creationId xmlns:a16="http://schemas.microsoft.com/office/drawing/2014/main" id="{72D39374-3742-4D29-91AE-A2DAE7FAD65C}"/>
              </a:ext>
            </a:extLst>
          </p:cNvPr>
          <p:cNvSpPr/>
          <p:nvPr/>
        </p:nvSpPr>
        <p:spPr>
          <a:xfrm>
            <a:off x="17158555" y="26300097"/>
            <a:ext cx="16172179" cy="786838"/>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43" name="TextBox 42">
            <a:extLst>
              <a:ext uri="{FF2B5EF4-FFF2-40B4-BE49-F238E27FC236}">
                <a16:creationId xmlns:a16="http://schemas.microsoft.com/office/drawing/2014/main" id="{E228FE49-CD00-4AC7-BF51-764DE4257E7A}"/>
              </a:ext>
            </a:extLst>
          </p:cNvPr>
          <p:cNvSpPr txBox="1"/>
          <p:nvPr/>
        </p:nvSpPr>
        <p:spPr>
          <a:xfrm>
            <a:off x="17378108" y="26389786"/>
            <a:ext cx="15738751"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Process Sustainability</a:t>
            </a:r>
          </a:p>
        </p:txBody>
      </p:sp>
      <p:sp>
        <p:nvSpPr>
          <p:cNvPr id="45" name="Rounded Rectangle 107">
            <a:extLst>
              <a:ext uri="{FF2B5EF4-FFF2-40B4-BE49-F238E27FC236}">
                <a16:creationId xmlns:a16="http://schemas.microsoft.com/office/drawing/2014/main" id="{1899B110-1561-4506-85CE-E8F74D036306}"/>
              </a:ext>
            </a:extLst>
          </p:cNvPr>
          <p:cNvSpPr/>
          <p:nvPr/>
        </p:nvSpPr>
        <p:spPr>
          <a:xfrm>
            <a:off x="562797" y="36594054"/>
            <a:ext cx="16287306" cy="874364"/>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46" name="Rounded Rectangle 108">
            <a:extLst>
              <a:ext uri="{FF2B5EF4-FFF2-40B4-BE49-F238E27FC236}">
                <a16:creationId xmlns:a16="http://schemas.microsoft.com/office/drawing/2014/main" id="{74150DD4-C6AE-4AE8-B1A9-6B7298BE70FD}"/>
              </a:ext>
            </a:extLst>
          </p:cNvPr>
          <p:cNvSpPr/>
          <p:nvPr/>
        </p:nvSpPr>
        <p:spPr bwMode="auto">
          <a:xfrm>
            <a:off x="562798" y="37616605"/>
            <a:ext cx="16287300" cy="3223081"/>
          </a:xfrm>
          <a:prstGeom prst="roundRect">
            <a:avLst>
              <a:gd name="adj" fmla="val 14365"/>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47" name="TextBox 46">
            <a:extLst>
              <a:ext uri="{FF2B5EF4-FFF2-40B4-BE49-F238E27FC236}">
                <a16:creationId xmlns:a16="http://schemas.microsoft.com/office/drawing/2014/main" id="{1FF29BB0-12AF-4134-A711-50136BAEECC8}"/>
              </a:ext>
            </a:extLst>
          </p:cNvPr>
          <p:cNvSpPr txBox="1"/>
          <p:nvPr/>
        </p:nvSpPr>
        <p:spPr>
          <a:xfrm>
            <a:off x="912056" y="36715340"/>
            <a:ext cx="14807808"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Conclusions</a:t>
            </a:r>
          </a:p>
        </p:txBody>
      </p:sp>
      <p:sp>
        <p:nvSpPr>
          <p:cNvPr id="48" name="TextBox 47">
            <a:extLst>
              <a:ext uri="{FF2B5EF4-FFF2-40B4-BE49-F238E27FC236}">
                <a16:creationId xmlns:a16="http://schemas.microsoft.com/office/drawing/2014/main" id="{B20711E5-3BC2-45F5-A707-FD0C85725F0F}"/>
              </a:ext>
            </a:extLst>
          </p:cNvPr>
          <p:cNvSpPr txBox="1"/>
          <p:nvPr/>
        </p:nvSpPr>
        <p:spPr>
          <a:xfrm>
            <a:off x="729153" y="37801515"/>
            <a:ext cx="15949230" cy="3012043"/>
          </a:xfrm>
          <a:prstGeom prst="rect">
            <a:avLst/>
          </a:prstGeom>
          <a:noFill/>
        </p:spPr>
        <p:txBody>
          <a:bodyPr wrap="square" rtlCol="0">
            <a:spAutoFit/>
          </a:bodyPr>
          <a:lstStyle/>
          <a:p>
            <a:pPr marL="333916" indent="-333916" algn="just">
              <a:spcBef>
                <a:spcPts val="584"/>
              </a:spcBef>
              <a:buFont typeface="Courier New" panose="02070309020205020404" pitchFamily="49" charset="0"/>
              <a:buChar char="o"/>
            </a:pPr>
            <a:r>
              <a:rPr lang="en-IN" sz="2435" dirty="0"/>
              <a:t>CO</a:t>
            </a:r>
            <a:r>
              <a:rPr lang="en-IN" sz="2435" baseline="-25000" dirty="0"/>
              <a:t>2</a:t>
            </a:r>
            <a:r>
              <a:rPr lang="en-IN" sz="2435" dirty="0"/>
              <a:t> (directly from the air or pure) was converted by magnesium (even scrap Mg) at room temperature and atmospheric pressure to methane, methanol, and formic acid, using water as the hydrogen source.</a:t>
            </a:r>
          </a:p>
          <a:p>
            <a:pPr marL="333916" indent="-333916" algn="just">
              <a:spcBef>
                <a:spcPts val="584"/>
              </a:spcBef>
              <a:buFont typeface="Courier New" panose="02070309020205020404" pitchFamily="49" charset="0"/>
              <a:buChar char="o"/>
            </a:pPr>
            <a:r>
              <a:rPr lang="en-IN" sz="2435" dirty="0"/>
              <a:t>No external energy (such as light, heat, or electricity) was required.</a:t>
            </a:r>
          </a:p>
          <a:p>
            <a:pPr marL="333916" indent="-333916" algn="just">
              <a:spcBef>
                <a:spcPts val="584"/>
              </a:spcBef>
              <a:buFont typeface="Courier New" panose="02070309020205020404" pitchFamily="49" charset="0"/>
              <a:buChar char="o"/>
            </a:pPr>
            <a:r>
              <a:rPr lang="en-IN" sz="2435" dirty="0"/>
              <a:t>The reaction was very fast, with a maximum product yield within 15 min.</a:t>
            </a:r>
          </a:p>
          <a:p>
            <a:pPr marL="333916" indent="-333916" algn="just">
              <a:spcBef>
                <a:spcPts val="584"/>
              </a:spcBef>
              <a:buFont typeface="Courier New" panose="02070309020205020404" pitchFamily="49" charset="0"/>
              <a:buChar char="o"/>
            </a:pPr>
            <a:r>
              <a:rPr lang="en-IN" sz="2435" dirty="0"/>
              <a:t>This process produces </a:t>
            </a:r>
            <a:r>
              <a:rPr lang="en-US" sz="2435" dirty="0">
                <a:solidFill>
                  <a:prstClr val="black"/>
                </a:solidFill>
                <a:ea typeface="Malgun Gothic" panose="020B0503020000020004" pitchFamily="34" charset="-127"/>
              </a:rPr>
              <a:t>3.85 kg of green cement by mitigating 2.2 kg of CO</a:t>
            </a:r>
            <a:r>
              <a:rPr lang="en-US" sz="2435" baseline="-25000" dirty="0">
                <a:solidFill>
                  <a:prstClr val="black"/>
                </a:solidFill>
                <a:ea typeface="Malgun Gothic" panose="020B0503020000020004" pitchFamily="34" charset="-127"/>
              </a:rPr>
              <a:t>2</a:t>
            </a:r>
            <a:r>
              <a:rPr lang="en-US" sz="2435" dirty="0">
                <a:solidFill>
                  <a:prstClr val="black"/>
                </a:solidFill>
                <a:ea typeface="Malgun Gothic" panose="020B0503020000020004" pitchFamily="34" charset="-127"/>
              </a:rPr>
              <a:t>.</a:t>
            </a:r>
            <a:endParaRPr lang="en-IN" sz="2435" dirty="0"/>
          </a:p>
          <a:p>
            <a:pPr marL="333916" indent="-333916" algn="just">
              <a:spcBef>
                <a:spcPts val="584"/>
              </a:spcBef>
              <a:buFont typeface="Courier New" panose="02070309020205020404" pitchFamily="49" charset="0"/>
              <a:buChar char="o"/>
            </a:pPr>
            <a:r>
              <a:rPr lang="en-US" sz="2435" dirty="0"/>
              <a:t>1 kg of Mg can produce 940 </a:t>
            </a:r>
            <a:r>
              <a:rPr lang="en-US" sz="2435" dirty="0" err="1"/>
              <a:t>litres</a:t>
            </a:r>
            <a:r>
              <a:rPr lang="en-US" sz="2435" dirty="0"/>
              <a:t> of green hydrogen, which is nearly 420 times more than the hydrogen produced by the reaction of Mg without CO</a:t>
            </a:r>
            <a:r>
              <a:rPr lang="en-US" sz="2435" baseline="-25000" dirty="0"/>
              <a:t>2</a:t>
            </a:r>
            <a:r>
              <a:rPr lang="en-US" sz="2435" dirty="0"/>
              <a:t> (2.24 </a:t>
            </a:r>
            <a:r>
              <a:rPr lang="en-US" sz="2435" dirty="0" err="1"/>
              <a:t>litre</a:t>
            </a:r>
            <a:r>
              <a:rPr lang="en-US" sz="2435" dirty="0"/>
              <a:t> per kg of Mg).</a:t>
            </a:r>
          </a:p>
        </p:txBody>
      </p:sp>
      <p:sp>
        <p:nvSpPr>
          <p:cNvPr id="49" name="Rounded Rectangle 111">
            <a:extLst>
              <a:ext uri="{FF2B5EF4-FFF2-40B4-BE49-F238E27FC236}">
                <a16:creationId xmlns:a16="http://schemas.microsoft.com/office/drawing/2014/main" id="{AAE0A37F-BAA5-448D-9E9A-8AD96BE671BD}"/>
              </a:ext>
            </a:extLst>
          </p:cNvPr>
          <p:cNvSpPr/>
          <p:nvPr/>
        </p:nvSpPr>
        <p:spPr>
          <a:xfrm>
            <a:off x="17158555" y="36594054"/>
            <a:ext cx="16172180" cy="874364"/>
          </a:xfrm>
          <a:prstGeom prst="roundRect">
            <a:avLst/>
          </a:prstGeom>
          <a:solidFill>
            <a:srgbClr val="2C4A37"/>
          </a:solidFill>
          <a:ln>
            <a:solidFill>
              <a:srgbClr val="2C4A3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3"/>
          </a:p>
        </p:txBody>
      </p:sp>
      <p:sp>
        <p:nvSpPr>
          <p:cNvPr id="50" name="Rounded Rectangle 112">
            <a:extLst>
              <a:ext uri="{FF2B5EF4-FFF2-40B4-BE49-F238E27FC236}">
                <a16:creationId xmlns:a16="http://schemas.microsoft.com/office/drawing/2014/main" id="{76E3F2CB-F59D-4C90-9460-5F8C296CBB7D}"/>
              </a:ext>
            </a:extLst>
          </p:cNvPr>
          <p:cNvSpPr/>
          <p:nvPr/>
        </p:nvSpPr>
        <p:spPr bwMode="auto">
          <a:xfrm>
            <a:off x="17150776" y="37616605"/>
            <a:ext cx="16178036" cy="998750"/>
          </a:xfrm>
          <a:prstGeom prst="roundRect">
            <a:avLst>
              <a:gd name="adj" fmla="val 38955"/>
            </a:avLst>
          </a:prstGeom>
          <a:noFill/>
          <a:ln w="15875" cap="flat" cmpd="sng" algn="ctr">
            <a:solidFill>
              <a:srgbClr val="010F35"/>
            </a:solidFill>
            <a:prstDash val="solid"/>
            <a:round/>
            <a:headEnd type="none" w="med" len="med"/>
            <a:tailEnd type="none" w="med" len="med"/>
          </a:ln>
          <a:effectLst/>
        </p:spPr>
        <p:txBody>
          <a:bodyPr vert="horz" wrap="square" lIns="89042" tIns="44521" rIns="89042" bIns="44521" numCol="1" rtlCol="0" anchor="t" anchorCtr="0" compatLnSpc="1">
            <a:prstTxWarp prst="textNoShape">
              <a:avLst/>
            </a:prstTxWarp>
          </a:bodyPr>
          <a:lstStyle/>
          <a:p>
            <a:pPr defTabSz="4087323" fontAlgn="base">
              <a:spcBef>
                <a:spcPct val="0"/>
              </a:spcBef>
              <a:spcAft>
                <a:spcPct val="0"/>
              </a:spcAft>
            </a:pPr>
            <a:endParaRPr lang="en-US" sz="2727">
              <a:solidFill>
                <a:schemeClr val="accent6">
                  <a:lumMod val="50000"/>
                </a:schemeClr>
              </a:solidFill>
              <a:latin typeface="Times New Roman" pitchFamily="18" charset="0"/>
            </a:endParaRPr>
          </a:p>
        </p:txBody>
      </p:sp>
      <p:sp>
        <p:nvSpPr>
          <p:cNvPr id="51" name="TextBox 50">
            <a:extLst>
              <a:ext uri="{FF2B5EF4-FFF2-40B4-BE49-F238E27FC236}">
                <a16:creationId xmlns:a16="http://schemas.microsoft.com/office/drawing/2014/main" id="{5FD5B1E8-887D-4786-8F0D-8AE12BB2656D}"/>
              </a:ext>
            </a:extLst>
          </p:cNvPr>
          <p:cNvSpPr txBox="1"/>
          <p:nvPr/>
        </p:nvSpPr>
        <p:spPr>
          <a:xfrm>
            <a:off x="17378109" y="36715340"/>
            <a:ext cx="14807808" cy="629382"/>
          </a:xfrm>
          <a:prstGeom prst="rect">
            <a:avLst/>
          </a:prstGeom>
          <a:noFill/>
        </p:spPr>
        <p:txBody>
          <a:bodyPr wrap="square" rtlCol="0">
            <a:spAutoFit/>
          </a:bodyPr>
          <a:lstStyle/>
          <a:p>
            <a:r>
              <a:rPr lang="en-US" sz="3506" dirty="0">
                <a:solidFill>
                  <a:schemeClr val="bg1"/>
                </a:solidFill>
                <a:latin typeface="Arial" panose="020B0604020202020204" pitchFamily="34" charset="0"/>
                <a:cs typeface="Arial" panose="020B0604020202020204" pitchFamily="34" charset="0"/>
              </a:rPr>
              <a:t>Acknowledgement</a:t>
            </a:r>
          </a:p>
        </p:txBody>
      </p:sp>
      <p:sp>
        <p:nvSpPr>
          <p:cNvPr id="52" name="TextBox 51">
            <a:extLst>
              <a:ext uri="{FF2B5EF4-FFF2-40B4-BE49-F238E27FC236}">
                <a16:creationId xmlns:a16="http://schemas.microsoft.com/office/drawing/2014/main" id="{ADB34E09-EE5B-484B-B195-FB99F945A3F6}"/>
              </a:ext>
            </a:extLst>
          </p:cNvPr>
          <p:cNvSpPr txBox="1"/>
          <p:nvPr/>
        </p:nvSpPr>
        <p:spPr>
          <a:xfrm>
            <a:off x="17393660" y="37753155"/>
            <a:ext cx="15736026" cy="839176"/>
          </a:xfrm>
          <a:prstGeom prst="rect">
            <a:avLst/>
          </a:prstGeom>
          <a:noFill/>
        </p:spPr>
        <p:txBody>
          <a:bodyPr wrap="square" rtlCol="0">
            <a:spAutoFit/>
          </a:bodyPr>
          <a:lstStyle/>
          <a:p>
            <a:pPr algn="just"/>
            <a:r>
              <a:rPr lang="en-US" sz="2435" dirty="0"/>
              <a:t>We thank Infosys-TIFR for the travel grant. We also thank the Department of Atomic Energy, Government of India, and SHELL industries for funding. </a:t>
            </a:r>
          </a:p>
        </p:txBody>
      </p:sp>
      <p:sp>
        <p:nvSpPr>
          <p:cNvPr id="57" name="TextBox 56">
            <a:extLst>
              <a:ext uri="{FF2B5EF4-FFF2-40B4-BE49-F238E27FC236}">
                <a16:creationId xmlns:a16="http://schemas.microsoft.com/office/drawing/2014/main" id="{823A4A48-E804-4830-8653-210AE2F10D70}"/>
              </a:ext>
            </a:extLst>
          </p:cNvPr>
          <p:cNvSpPr txBox="1"/>
          <p:nvPr/>
        </p:nvSpPr>
        <p:spPr>
          <a:xfrm>
            <a:off x="17277294" y="38798192"/>
            <a:ext cx="15736026" cy="1153867"/>
          </a:xfrm>
          <a:prstGeom prst="rect">
            <a:avLst/>
          </a:prstGeom>
          <a:noFill/>
        </p:spPr>
        <p:txBody>
          <a:bodyPr wrap="square" rtlCol="0">
            <a:spAutoFit/>
          </a:bodyPr>
          <a:lstStyle/>
          <a:p>
            <a:r>
              <a:rPr lang="en-US" sz="2240" b="1" dirty="0"/>
              <a:t>References: </a:t>
            </a:r>
          </a:p>
          <a:p>
            <a:pPr marL="445221" indent="-445221">
              <a:spcAft>
                <a:spcPts val="584"/>
              </a:spcAft>
              <a:buFont typeface="+mj-lt"/>
              <a:buAutoNum type="arabicParenR"/>
            </a:pPr>
            <a:r>
              <a:rPr lang="en-US" altLang="en-US" sz="2337" dirty="0">
                <a:solidFill>
                  <a:srgbClr val="000000"/>
                </a:solidFill>
              </a:rPr>
              <a:t>S. A. </a:t>
            </a:r>
            <a:r>
              <a:rPr lang="en-US" altLang="en-US" sz="2337" dirty="0" err="1">
                <a:solidFill>
                  <a:srgbClr val="000000"/>
                </a:solidFill>
              </a:rPr>
              <a:t>Rawool</a:t>
            </a:r>
            <a:r>
              <a:rPr lang="en-US" altLang="en-US" sz="2337" dirty="0">
                <a:solidFill>
                  <a:srgbClr val="000000"/>
                </a:solidFill>
              </a:rPr>
              <a:t>, R. Belgamwar, R. Jana, A. </a:t>
            </a:r>
            <a:r>
              <a:rPr lang="en-US" altLang="en-US" sz="2337" dirty="0" err="1">
                <a:solidFill>
                  <a:srgbClr val="000000"/>
                </a:solidFill>
              </a:rPr>
              <a:t>Maity</a:t>
            </a:r>
            <a:r>
              <a:rPr lang="en-US" altLang="en-US" sz="2337" dirty="0">
                <a:solidFill>
                  <a:srgbClr val="000000"/>
                </a:solidFill>
              </a:rPr>
              <a:t>, A. </a:t>
            </a:r>
            <a:r>
              <a:rPr lang="en-US" altLang="en-US" sz="2337" dirty="0" err="1">
                <a:solidFill>
                  <a:srgbClr val="000000"/>
                </a:solidFill>
              </a:rPr>
              <a:t>Bhumla</a:t>
            </a:r>
            <a:r>
              <a:rPr lang="en-US" altLang="en-US" sz="2337" dirty="0">
                <a:solidFill>
                  <a:srgbClr val="000000"/>
                </a:solidFill>
              </a:rPr>
              <a:t>, N. </a:t>
            </a:r>
            <a:r>
              <a:rPr lang="en-US" altLang="en-US" sz="2337" dirty="0" err="1">
                <a:solidFill>
                  <a:srgbClr val="000000"/>
                </a:solidFill>
              </a:rPr>
              <a:t>Yigit</a:t>
            </a:r>
            <a:r>
              <a:rPr lang="en-US" altLang="en-US" sz="2337" dirty="0">
                <a:solidFill>
                  <a:srgbClr val="000000"/>
                </a:solidFill>
              </a:rPr>
              <a:t>, A. Datta, G. </a:t>
            </a:r>
            <a:r>
              <a:rPr lang="en-US" altLang="en-US" sz="2337" dirty="0" err="1">
                <a:solidFill>
                  <a:srgbClr val="000000"/>
                </a:solidFill>
              </a:rPr>
              <a:t>Rupprechter</a:t>
            </a:r>
            <a:r>
              <a:rPr lang="en-US" altLang="en-US" sz="2337" dirty="0">
                <a:solidFill>
                  <a:srgbClr val="000000"/>
                </a:solidFill>
              </a:rPr>
              <a:t> and V. Polshettiwar. </a:t>
            </a:r>
            <a:r>
              <a:rPr lang="en-US" altLang="en-US" sz="2337" i="1" dirty="0">
                <a:solidFill>
                  <a:srgbClr val="000000"/>
                </a:solidFill>
              </a:rPr>
              <a:t>Chem. Sci.</a:t>
            </a:r>
            <a:r>
              <a:rPr lang="en-US" altLang="en-US" sz="2337" dirty="0">
                <a:solidFill>
                  <a:srgbClr val="000000"/>
                </a:solidFill>
              </a:rPr>
              <a:t>, </a:t>
            </a:r>
            <a:r>
              <a:rPr lang="en-US" altLang="en-US" sz="2337" b="1" dirty="0">
                <a:solidFill>
                  <a:srgbClr val="000000"/>
                </a:solidFill>
              </a:rPr>
              <a:t>2021</a:t>
            </a:r>
            <a:r>
              <a:rPr lang="en-US" altLang="en-US" sz="2337" dirty="0">
                <a:solidFill>
                  <a:srgbClr val="000000"/>
                </a:solidFill>
              </a:rPr>
              <a:t>,12,5774.</a:t>
            </a:r>
          </a:p>
        </p:txBody>
      </p:sp>
      <p:sp>
        <p:nvSpPr>
          <p:cNvPr id="36" name="TextBox 35">
            <a:extLst>
              <a:ext uri="{FF2B5EF4-FFF2-40B4-BE49-F238E27FC236}">
                <a16:creationId xmlns:a16="http://schemas.microsoft.com/office/drawing/2014/main" id="{18AD23F7-6FC4-AC24-D0A9-841DF4F43E81}"/>
              </a:ext>
            </a:extLst>
          </p:cNvPr>
          <p:cNvSpPr txBox="1"/>
          <p:nvPr/>
        </p:nvSpPr>
        <p:spPr>
          <a:xfrm>
            <a:off x="11207554" y="20043799"/>
            <a:ext cx="5408506" cy="4788555"/>
          </a:xfrm>
          <a:prstGeom prst="rect">
            <a:avLst/>
          </a:prstGeom>
          <a:noFill/>
        </p:spPr>
        <p:txBody>
          <a:bodyPr wrap="square">
            <a:spAutoFit/>
          </a:bodyPr>
          <a:lstStyle/>
          <a:p>
            <a:pPr algn="just"/>
            <a:r>
              <a:rPr lang="en-US" sz="1948" b="1" dirty="0"/>
              <a:t>(a) </a:t>
            </a:r>
            <a:r>
              <a:rPr lang="en-US" sz="1948" dirty="0"/>
              <a:t>PXRD pattern (TEM image as inset) of Mg.</a:t>
            </a:r>
          </a:p>
          <a:p>
            <a:pPr algn="just"/>
            <a:endParaRPr lang="en-US" sz="1948" dirty="0"/>
          </a:p>
          <a:p>
            <a:pPr algn="just"/>
            <a:r>
              <a:rPr lang="en-US" sz="1948" b="1" dirty="0"/>
              <a:t>(b, c) </a:t>
            </a:r>
            <a:r>
              <a:rPr lang="en-US" sz="1948" dirty="0"/>
              <a:t>Methane yield as a function of reaction time for CO</a:t>
            </a:r>
            <a:r>
              <a:rPr lang="en-US" sz="1948" baseline="-25000" dirty="0"/>
              <a:t>2</a:t>
            </a:r>
            <a:r>
              <a:rPr lang="en-US" sz="1948" dirty="0"/>
              <a:t> reduction by Mg NPs using, CO</a:t>
            </a:r>
            <a:r>
              <a:rPr lang="en-US" sz="1948" baseline="-25000" dirty="0"/>
              <a:t>2</a:t>
            </a:r>
            <a:r>
              <a:rPr lang="en-US" sz="1948" dirty="0"/>
              <a:t> directly from the air and pure CO</a:t>
            </a:r>
            <a:r>
              <a:rPr lang="en-US" sz="1948" baseline="-25000" dirty="0"/>
              <a:t>2</a:t>
            </a:r>
          </a:p>
          <a:p>
            <a:pPr algn="just"/>
            <a:endParaRPr lang="en-US" sz="1948" baseline="-25000" dirty="0"/>
          </a:p>
          <a:p>
            <a:pPr algn="just"/>
            <a:r>
              <a:rPr lang="en-US" sz="1948" b="1" dirty="0"/>
              <a:t>(d)</a:t>
            </a:r>
            <a:r>
              <a:rPr lang="en-US" sz="1948" dirty="0"/>
              <a:t> Comparison of productivity of various metals and Mg–metal alloys.</a:t>
            </a:r>
          </a:p>
          <a:p>
            <a:pPr algn="just"/>
            <a:endParaRPr lang="en-US" sz="1948" dirty="0"/>
          </a:p>
          <a:p>
            <a:pPr algn="just"/>
            <a:r>
              <a:rPr lang="en-US" sz="1948" b="1" dirty="0"/>
              <a:t>(e)</a:t>
            </a:r>
            <a:r>
              <a:rPr lang="en-US" sz="1948" dirty="0"/>
              <a:t> methanol, formic acid, and methane yields after 1h.</a:t>
            </a:r>
          </a:p>
          <a:p>
            <a:pPr algn="just"/>
            <a:endParaRPr lang="en-US" sz="1948" dirty="0"/>
          </a:p>
          <a:p>
            <a:pPr algn="just"/>
            <a:r>
              <a:rPr lang="en-US" sz="1948" b="1" dirty="0"/>
              <a:t>(f)</a:t>
            </a:r>
            <a:r>
              <a:rPr lang="en-US" sz="1948" dirty="0"/>
              <a:t> methane, methanol, and formic acid yield quantified after 1, 5, and 15 min of CO</a:t>
            </a:r>
            <a:r>
              <a:rPr lang="en-US" sz="1948" baseline="-25000" dirty="0"/>
              <a:t>2</a:t>
            </a:r>
            <a:r>
              <a:rPr lang="en-US" sz="1948" dirty="0"/>
              <a:t> reduction on Mg</a:t>
            </a:r>
          </a:p>
          <a:p>
            <a:pPr algn="just"/>
            <a:endParaRPr lang="en-US" sz="1948" dirty="0"/>
          </a:p>
        </p:txBody>
      </p:sp>
      <p:pic>
        <p:nvPicPr>
          <p:cNvPr id="44" name="Picture 43">
            <a:extLst>
              <a:ext uri="{FF2B5EF4-FFF2-40B4-BE49-F238E27FC236}">
                <a16:creationId xmlns:a16="http://schemas.microsoft.com/office/drawing/2014/main" id="{851F6411-F22F-591F-844E-8B00767FDE25}"/>
              </a:ext>
            </a:extLst>
          </p:cNvPr>
          <p:cNvPicPr>
            <a:picLocks noChangeAspect="1"/>
          </p:cNvPicPr>
          <p:nvPr/>
        </p:nvPicPr>
        <p:blipFill>
          <a:blip r:embed="rId4"/>
          <a:stretch>
            <a:fillRect/>
          </a:stretch>
        </p:blipFill>
        <p:spPr>
          <a:xfrm>
            <a:off x="28052256" y="5821557"/>
            <a:ext cx="5026313" cy="3822034"/>
          </a:xfrm>
          <a:prstGeom prst="roundRect">
            <a:avLst>
              <a:gd name="adj" fmla="val 12123"/>
            </a:avLst>
          </a:prstGeom>
        </p:spPr>
      </p:pic>
      <p:sp>
        <p:nvSpPr>
          <p:cNvPr id="66" name="TextBox 65">
            <a:extLst>
              <a:ext uri="{FF2B5EF4-FFF2-40B4-BE49-F238E27FC236}">
                <a16:creationId xmlns:a16="http://schemas.microsoft.com/office/drawing/2014/main" id="{311F9B73-E854-8D35-33D3-E2820675FDD4}"/>
              </a:ext>
            </a:extLst>
          </p:cNvPr>
          <p:cNvSpPr txBox="1"/>
          <p:nvPr/>
        </p:nvSpPr>
        <p:spPr>
          <a:xfrm>
            <a:off x="18299894" y="25288677"/>
            <a:ext cx="7084871" cy="689323"/>
          </a:xfrm>
          <a:prstGeom prst="rect">
            <a:avLst/>
          </a:prstGeom>
          <a:noFill/>
        </p:spPr>
        <p:txBody>
          <a:bodyPr wrap="square">
            <a:spAutoFit/>
          </a:bodyPr>
          <a:lstStyle/>
          <a:p>
            <a:r>
              <a:rPr lang="en-IN" sz="1948" dirty="0"/>
              <a:t>Hydrogen yield with reaction time during CO</a:t>
            </a:r>
            <a:r>
              <a:rPr lang="en-IN" sz="1948" baseline="-25000" dirty="0"/>
              <a:t>2</a:t>
            </a:r>
            <a:r>
              <a:rPr lang="en-IN" sz="1948" dirty="0"/>
              <a:t> reduction at room temperature and atmospheric pressure using water. </a:t>
            </a:r>
          </a:p>
        </p:txBody>
      </p:sp>
      <p:sp>
        <p:nvSpPr>
          <p:cNvPr id="115" name="TextBox 114">
            <a:extLst>
              <a:ext uri="{FF2B5EF4-FFF2-40B4-BE49-F238E27FC236}">
                <a16:creationId xmlns:a16="http://schemas.microsoft.com/office/drawing/2014/main" id="{D6AE08EE-9BD9-086D-433A-BDF2692F31E5}"/>
              </a:ext>
            </a:extLst>
          </p:cNvPr>
          <p:cNvSpPr txBox="1"/>
          <p:nvPr/>
        </p:nvSpPr>
        <p:spPr>
          <a:xfrm>
            <a:off x="829286" y="35141137"/>
            <a:ext cx="7264273" cy="689323"/>
          </a:xfrm>
          <a:prstGeom prst="rect">
            <a:avLst/>
          </a:prstGeom>
          <a:noFill/>
        </p:spPr>
        <p:txBody>
          <a:bodyPr wrap="square">
            <a:spAutoFit/>
          </a:bodyPr>
          <a:lstStyle/>
          <a:p>
            <a:r>
              <a:rPr lang="en-US" sz="1948" dirty="0"/>
              <a:t>Reaction mechanism of CO</a:t>
            </a:r>
            <a:r>
              <a:rPr lang="en-US" sz="1948" baseline="-25000" dirty="0"/>
              <a:t>2</a:t>
            </a:r>
            <a:r>
              <a:rPr lang="en-US" sz="1948" dirty="0"/>
              <a:t> conversion to methane, methanol, and formic acid by Mg using water. </a:t>
            </a:r>
            <a:endParaRPr lang="en-IN" sz="1948" dirty="0"/>
          </a:p>
        </p:txBody>
      </p:sp>
      <p:pic>
        <p:nvPicPr>
          <p:cNvPr id="62" name="Picture 4" descr="Infosys - Media Resources | Infosys Logo | Campus">
            <a:extLst>
              <a:ext uri="{FF2B5EF4-FFF2-40B4-BE49-F238E27FC236}">
                <a16:creationId xmlns:a16="http://schemas.microsoft.com/office/drawing/2014/main" id="{51D2446D-4811-4323-A50A-52AA08951F8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9461055" y="1193944"/>
            <a:ext cx="3289259" cy="1276508"/>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1CB60B4F-0951-4F8A-8D70-65F4287144E7}"/>
              </a:ext>
            </a:extLst>
          </p:cNvPr>
          <p:cNvSpPr/>
          <p:nvPr/>
        </p:nvSpPr>
        <p:spPr>
          <a:xfrm>
            <a:off x="29560342" y="2508109"/>
            <a:ext cx="3039899" cy="1168853"/>
          </a:xfrm>
          <a:prstGeom prst="rect">
            <a:avLst/>
          </a:prstGeom>
        </p:spPr>
        <p:txBody>
          <a:bodyPr wrap="square">
            <a:spAutoFit/>
          </a:bodyPr>
          <a:lstStyle/>
          <a:p>
            <a:pPr algn="ctr"/>
            <a:r>
              <a:rPr lang="en-US" sz="3506" b="1" dirty="0">
                <a:solidFill>
                  <a:schemeClr val="bg1"/>
                </a:solidFill>
              </a:rPr>
              <a:t>Infosys-TIFR Fellow</a:t>
            </a:r>
          </a:p>
        </p:txBody>
      </p:sp>
      <p:sp>
        <p:nvSpPr>
          <p:cNvPr id="4" name="Rectangle 3">
            <a:extLst>
              <a:ext uri="{FF2B5EF4-FFF2-40B4-BE49-F238E27FC236}">
                <a16:creationId xmlns:a16="http://schemas.microsoft.com/office/drawing/2014/main" id="{0010FE8F-9366-4A11-ADBA-89682E4D3FC1}"/>
              </a:ext>
            </a:extLst>
          </p:cNvPr>
          <p:cNvSpPr/>
          <p:nvPr/>
        </p:nvSpPr>
        <p:spPr>
          <a:xfrm>
            <a:off x="17393660" y="11461409"/>
            <a:ext cx="9830327" cy="4608954"/>
          </a:xfrm>
          <a:prstGeom prst="rect">
            <a:avLst/>
          </a:prstGeom>
        </p:spPr>
        <p:txBody>
          <a:bodyPr wrap="square">
            <a:spAutoFit/>
          </a:bodyPr>
          <a:lstStyle/>
          <a:p>
            <a:pPr marL="333916" indent="-333916">
              <a:spcBef>
                <a:spcPts val="1169"/>
              </a:spcBef>
              <a:buSzPct val="125000"/>
              <a:buFont typeface="Arial" panose="020B0604020202020204" pitchFamily="34" charset="0"/>
              <a:buChar char="•"/>
            </a:pPr>
            <a:r>
              <a:rPr lang="en-US" sz="2435" dirty="0"/>
              <a:t>CO</a:t>
            </a:r>
            <a:r>
              <a:rPr lang="en-US" sz="2435" baseline="-25000" dirty="0"/>
              <a:t>2</a:t>
            </a:r>
            <a:r>
              <a:rPr lang="en-US" sz="2435" dirty="0"/>
              <a:t> conversion was carried out by taking 50 mg of Mg in a batch reactor and then sealed with a rubber septum.</a:t>
            </a:r>
          </a:p>
          <a:p>
            <a:pPr marL="333916" indent="-333916">
              <a:spcBef>
                <a:spcPts val="1169"/>
              </a:spcBef>
              <a:buSzPct val="125000"/>
              <a:buFont typeface="Arial" panose="020B0604020202020204" pitchFamily="34" charset="0"/>
              <a:buChar char="•"/>
            </a:pPr>
            <a:r>
              <a:rPr lang="en-US" sz="2435" dirty="0"/>
              <a:t>CO</a:t>
            </a:r>
            <a:r>
              <a:rPr lang="en-US" sz="2435" baseline="-25000" dirty="0"/>
              <a:t>2</a:t>
            </a:r>
            <a:r>
              <a:rPr lang="en-US" sz="2435" dirty="0"/>
              <a:t> gas was purged (50 mL min</a:t>
            </a:r>
            <a:r>
              <a:rPr lang="en-US" sz="2435" baseline="30000" dirty="0"/>
              <a:t>-1</a:t>
            </a:r>
            <a:r>
              <a:rPr lang="en-US" sz="2435" dirty="0"/>
              <a:t>) into the batch reactor for 30 min  for optimum CO</a:t>
            </a:r>
            <a:r>
              <a:rPr lang="en-US" sz="2435" baseline="-25000" dirty="0"/>
              <a:t>2</a:t>
            </a:r>
            <a:r>
              <a:rPr lang="en-US" sz="2435" dirty="0"/>
              <a:t> adsorption on Mg surface. </a:t>
            </a:r>
          </a:p>
          <a:p>
            <a:pPr marL="333916" indent="-333916">
              <a:spcBef>
                <a:spcPts val="1169"/>
              </a:spcBef>
              <a:buSzPct val="125000"/>
              <a:buFont typeface="Arial" panose="020B0604020202020204" pitchFamily="34" charset="0"/>
              <a:buChar char="•"/>
            </a:pPr>
            <a:r>
              <a:rPr lang="en-US" sz="2435" dirty="0"/>
              <a:t>Water was then injected into the reactor quickly in 20s under stirring, at room temperature and atmospheric pressure.</a:t>
            </a:r>
          </a:p>
          <a:p>
            <a:pPr marL="333916" indent="-333916">
              <a:spcBef>
                <a:spcPts val="1169"/>
              </a:spcBef>
              <a:buSzPct val="125000"/>
              <a:buFont typeface="Arial" panose="020B0604020202020204" pitchFamily="34" charset="0"/>
              <a:buChar char="•"/>
            </a:pPr>
            <a:r>
              <a:rPr lang="en-US" sz="2435" dirty="0"/>
              <a:t>Reaction was initiated as soon as water was added.</a:t>
            </a:r>
          </a:p>
          <a:p>
            <a:pPr marL="333916" indent="-333916">
              <a:spcBef>
                <a:spcPts val="1169"/>
              </a:spcBef>
              <a:buSzPct val="125000"/>
              <a:buFont typeface="Arial" panose="020B0604020202020204" pitchFamily="34" charset="0"/>
              <a:buChar char="•"/>
            </a:pPr>
            <a:r>
              <a:rPr lang="en-US" sz="2435" dirty="0"/>
              <a:t>The progress of the reaction was monitored by a online Micro GC.</a:t>
            </a:r>
          </a:p>
          <a:p>
            <a:pPr marL="333916" indent="-333916">
              <a:spcBef>
                <a:spcPts val="1169"/>
              </a:spcBef>
              <a:buSzPct val="125000"/>
              <a:buFont typeface="Arial" panose="020B0604020202020204" pitchFamily="34" charset="0"/>
              <a:buChar char="•"/>
            </a:pPr>
            <a:r>
              <a:rPr lang="en-US" sz="2435" dirty="0"/>
              <a:t>Liquid products such as methanol and formic acid were identified and quantified by </a:t>
            </a:r>
            <a:r>
              <a:rPr lang="en-US" sz="2435" baseline="30000" dirty="0"/>
              <a:t>1</a:t>
            </a:r>
            <a:r>
              <a:rPr lang="en-US" sz="2435" dirty="0"/>
              <a:t>H NMR spectroscopy</a:t>
            </a:r>
          </a:p>
        </p:txBody>
      </p:sp>
      <p:pic>
        <p:nvPicPr>
          <p:cNvPr id="59" name="Picture 58">
            <a:extLst>
              <a:ext uri="{FF2B5EF4-FFF2-40B4-BE49-F238E27FC236}">
                <a16:creationId xmlns:a16="http://schemas.microsoft.com/office/drawing/2014/main" id="{F74C73DF-AEF9-4722-B9B9-4A07EFD11674}"/>
              </a:ext>
            </a:extLst>
          </p:cNvPr>
          <p:cNvPicPr>
            <a:picLocks noChangeAspect="1"/>
          </p:cNvPicPr>
          <p:nvPr/>
        </p:nvPicPr>
        <p:blipFill>
          <a:blip r:embed="rId6"/>
          <a:stretch>
            <a:fillRect/>
          </a:stretch>
        </p:blipFill>
        <p:spPr>
          <a:xfrm>
            <a:off x="27368704" y="11175366"/>
            <a:ext cx="5276060" cy="4743977"/>
          </a:xfrm>
          <a:prstGeom prst="rect">
            <a:avLst/>
          </a:prstGeom>
        </p:spPr>
      </p:pic>
      <p:sp>
        <p:nvSpPr>
          <p:cNvPr id="60" name="TextBox 59">
            <a:extLst>
              <a:ext uri="{FF2B5EF4-FFF2-40B4-BE49-F238E27FC236}">
                <a16:creationId xmlns:a16="http://schemas.microsoft.com/office/drawing/2014/main" id="{DD82C41F-CA17-489E-BEC6-6BB63B5FA0AB}"/>
              </a:ext>
            </a:extLst>
          </p:cNvPr>
          <p:cNvSpPr txBox="1"/>
          <p:nvPr/>
        </p:nvSpPr>
        <p:spPr>
          <a:xfrm>
            <a:off x="27403867" y="15868152"/>
            <a:ext cx="5743696" cy="809206"/>
          </a:xfrm>
          <a:prstGeom prst="rect">
            <a:avLst/>
          </a:prstGeom>
          <a:noFill/>
        </p:spPr>
        <p:txBody>
          <a:bodyPr wrap="square">
            <a:spAutoFit/>
          </a:bodyPr>
          <a:lstStyle/>
          <a:p>
            <a:r>
              <a:rPr lang="en-IN" sz="2337" dirty="0"/>
              <a:t>(Experimental setup for Mg-assisted CO</a:t>
            </a:r>
            <a:r>
              <a:rPr lang="en-IN" sz="2337" baseline="-25000" dirty="0"/>
              <a:t>2</a:t>
            </a:r>
            <a:r>
              <a:rPr lang="en-IN" sz="2337" dirty="0"/>
              <a:t> conversion.) </a:t>
            </a:r>
          </a:p>
        </p:txBody>
      </p:sp>
      <p:pic>
        <p:nvPicPr>
          <p:cNvPr id="61" name="Picture 60">
            <a:extLst>
              <a:ext uri="{FF2B5EF4-FFF2-40B4-BE49-F238E27FC236}">
                <a16:creationId xmlns:a16="http://schemas.microsoft.com/office/drawing/2014/main" id="{169245D7-4391-486B-844F-DA62044242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4" y="792899"/>
            <a:ext cx="3305415" cy="3285108"/>
          </a:xfrm>
          <a:prstGeom prst="rect">
            <a:avLst/>
          </a:prstGeom>
        </p:spPr>
      </p:pic>
      <p:sp>
        <p:nvSpPr>
          <p:cNvPr id="74" name="TextBox 73">
            <a:extLst>
              <a:ext uri="{FF2B5EF4-FFF2-40B4-BE49-F238E27FC236}">
                <a16:creationId xmlns:a16="http://schemas.microsoft.com/office/drawing/2014/main" id="{6BD39DEE-B3AC-47A2-A2A1-524433E53EA2}"/>
              </a:ext>
            </a:extLst>
          </p:cNvPr>
          <p:cNvSpPr txBox="1"/>
          <p:nvPr/>
        </p:nvSpPr>
        <p:spPr>
          <a:xfrm>
            <a:off x="3087663" y="11902029"/>
            <a:ext cx="11222283" cy="4165910"/>
          </a:xfrm>
          <a:prstGeom prst="rect">
            <a:avLst/>
          </a:prstGeom>
          <a:noFill/>
        </p:spPr>
        <p:txBody>
          <a:bodyPr wrap="square" rtlCol="0">
            <a:spAutoFit/>
          </a:bodyPr>
          <a:lstStyle/>
          <a:p>
            <a:endParaRPr lang="en-US" sz="2435" dirty="0"/>
          </a:p>
          <a:p>
            <a:endParaRPr lang="en-US" sz="2435" dirty="0"/>
          </a:p>
          <a:p>
            <a:r>
              <a:rPr lang="en-US" sz="2435" dirty="0"/>
              <a:t>		</a:t>
            </a:r>
            <a:r>
              <a:rPr lang="en-US" sz="3116" dirty="0"/>
              <a:t>CO</a:t>
            </a:r>
            <a:r>
              <a:rPr lang="en-US" sz="3116" baseline="-25000" dirty="0"/>
              <a:t>2</a:t>
            </a:r>
            <a:r>
              <a:rPr lang="en-US" sz="3116" dirty="0"/>
              <a:t> +H</a:t>
            </a:r>
            <a:r>
              <a:rPr lang="en-US" sz="3116" baseline="-25000" dirty="0"/>
              <a:t>2</a:t>
            </a:r>
            <a:r>
              <a:rPr lang="en-US" sz="3116" dirty="0"/>
              <a:t>O                        </a:t>
            </a:r>
            <a:r>
              <a:rPr lang="en-US" sz="3116" dirty="0">
                <a:solidFill>
                  <a:srgbClr val="FF0000"/>
                </a:solidFill>
              </a:rPr>
              <a:t>CH</a:t>
            </a:r>
            <a:r>
              <a:rPr lang="en-US" sz="3116" baseline="-25000" dirty="0">
                <a:solidFill>
                  <a:srgbClr val="FF0000"/>
                </a:solidFill>
              </a:rPr>
              <a:t>4</a:t>
            </a:r>
            <a:r>
              <a:rPr lang="en-US" sz="3116" baseline="-25000" dirty="0"/>
              <a:t> </a:t>
            </a:r>
            <a:r>
              <a:rPr lang="en-US" sz="3116" dirty="0"/>
              <a:t>+ </a:t>
            </a:r>
            <a:r>
              <a:rPr lang="en-US" sz="3116" dirty="0">
                <a:solidFill>
                  <a:srgbClr val="7030A0"/>
                </a:solidFill>
              </a:rPr>
              <a:t>CH</a:t>
            </a:r>
            <a:r>
              <a:rPr lang="en-US" sz="3116" baseline="-25000" dirty="0">
                <a:solidFill>
                  <a:srgbClr val="7030A0"/>
                </a:solidFill>
              </a:rPr>
              <a:t>3</a:t>
            </a:r>
            <a:r>
              <a:rPr lang="en-US" sz="3116" dirty="0">
                <a:solidFill>
                  <a:srgbClr val="7030A0"/>
                </a:solidFill>
              </a:rPr>
              <a:t>OH</a:t>
            </a:r>
            <a:r>
              <a:rPr lang="en-US" sz="3116" dirty="0"/>
              <a:t> + HCOOH + </a:t>
            </a:r>
            <a:r>
              <a:rPr lang="en-US" sz="3116" dirty="0">
                <a:solidFill>
                  <a:schemeClr val="accent6">
                    <a:lumMod val="75000"/>
                  </a:schemeClr>
                </a:solidFill>
              </a:rPr>
              <a:t>H</a:t>
            </a:r>
            <a:r>
              <a:rPr lang="en-US" sz="3116" baseline="-25000" dirty="0">
                <a:solidFill>
                  <a:schemeClr val="accent6">
                    <a:lumMod val="75000"/>
                  </a:schemeClr>
                </a:solidFill>
              </a:rPr>
              <a:t>2</a:t>
            </a:r>
            <a:endParaRPr lang="en-US" sz="2435" baseline="-25000" dirty="0">
              <a:solidFill>
                <a:schemeClr val="accent6">
                  <a:lumMod val="75000"/>
                </a:schemeClr>
              </a:solidFill>
            </a:endParaRPr>
          </a:p>
          <a:p>
            <a:endParaRPr lang="en-US" sz="2435" dirty="0"/>
          </a:p>
          <a:p>
            <a:endParaRPr lang="en-US" sz="2435" dirty="0"/>
          </a:p>
          <a:p>
            <a:endParaRPr lang="en-US" sz="2435" dirty="0"/>
          </a:p>
          <a:p>
            <a:r>
              <a:rPr lang="en-US" sz="2435" dirty="0"/>
              <a:t>A direct conversion of CO</a:t>
            </a:r>
            <a:r>
              <a:rPr lang="en-US" sz="2435" baseline="-25000" dirty="0"/>
              <a:t>2</a:t>
            </a:r>
            <a:r>
              <a:rPr lang="en-US" sz="2435" dirty="0"/>
              <a:t> to fuel,</a:t>
            </a:r>
          </a:p>
          <a:p>
            <a:pPr marL="278263" indent="-278263">
              <a:spcBef>
                <a:spcPts val="584"/>
              </a:spcBef>
              <a:buSzPct val="125000"/>
              <a:buFont typeface="Arial" panose="020B0604020202020204" pitchFamily="34" charset="0"/>
              <a:buChar char="•"/>
            </a:pPr>
            <a:r>
              <a:rPr lang="en-US" sz="2435" dirty="0"/>
              <a:t>at room temperature and atmospheric pressure</a:t>
            </a:r>
          </a:p>
          <a:p>
            <a:pPr marL="278263" indent="-278263">
              <a:spcBef>
                <a:spcPts val="584"/>
              </a:spcBef>
              <a:buSzPct val="125000"/>
              <a:buFont typeface="Arial" panose="020B0604020202020204" pitchFamily="34" charset="0"/>
              <a:buChar char="•"/>
            </a:pPr>
            <a:r>
              <a:rPr lang="en-US" sz="2435" dirty="0"/>
              <a:t>without the need for any external energy </a:t>
            </a:r>
            <a:r>
              <a:rPr lang="en-US" sz="2435" i="1" dirty="0"/>
              <a:t>(</a:t>
            </a:r>
            <a:r>
              <a:rPr lang="en-US" sz="2435" i="1" dirty="0">
                <a:solidFill>
                  <a:srgbClr val="7030A0"/>
                </a:solidFill>
              </a:rPr>
              <a:t>no light, no electricity, no heat</a:t>
            </a:r>
            <a:r>
              <a:rPr lang="en-US" sz="2435" i="1" dirty="0"/>
              <a:t>)</a:t>
            </a:r>
          </a:p>
          <a:p>
            <a:pPr marL="278263" indent="-278263">
              <a:spcBef>
                <a:spcPts val="584"/>
              </a:spcBef>
              <a:buSzPct val="125000"/>
              <a:buFont typeface="Arial" panose="020B0604020202020204" pitchFamily="34" charset="0"/>
              <a:buChar char="•"/>
            </a:pPr>
            <a:r>
              <a:rPr lang="en-US" sz="2435" dirty="0"/>
              <a:t>Just using water </a:t>
            </a:r>
            <a:r>
              <a:rPr lang="en-US" sz="2435" i="1" dirty="0"/>
              <a:t>(</a:t>
            </a:r>
            <a:r>
              <a:rPr lang="en-US" sz="2435" i="1" dirty="0">
                <a:solidFill>
                  <a:srgbClr val="7030A0"/>
                </a:solidFill>
              </a:rPr>
              <a:t>no external hydrogen, even sea water works</a:t>
            </a:r>
            <a:r>
              <a:rPr lang="en-US" sz="2435" i="1" dirty="0"/>
              <a:t>)</a:t>
            </a:r>
          </a:p>
        </p:txBody>
      </p:sp>
      <p:cxnSp>
        <p:nvCxnSpPr>
          <p:cNvPr id="75" name="Straight Arrow Connector 74">
            <a:extLst>
              <a:ext uri="{FF2B5EF4-FFF2-40B4-BE49-F238E27FC236}">
                <a16:creationId xmlns:a16="http://schemas.microsoft.com/office/drawing/2014/main" id="{DEA713BC-150E-4562-AA9A-5F657CC562EF}"/>
              </a:ext>
            </a:extLst>
          </p:cNvPr>
          <p:cNvCxnSpPr>
            <a:cxnSpLocks/>
          </p:cNvCxnSpPr>
          <p:nvPr/>
        </p:nvCxnSpPr>
        <p:spPr>
          <a:xfrm>
            <a:off x="5727838" y="12925189"/>
            <a:ext cx="18857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00E2CF1-8CDE-4965-82D1-891DA9E9DA5B}"/>
              </a:ext>
            </a:extLst>
          </p:cNvPr>
          <p:cNvSpPr/>
          <p:nvPr/>
        </p:nvSpPr>
        <p:spPr>
          <a:xfrm>
            <a:off x="5813780" y="12511391"/>
            <a:ext cx="1757666" cy="389618"/>
          </a:xfrm>
          <a:prstGeom prst="rect">
            <a:avLst/>
          </a:prstGeom>
        </p:spPr>
        <p:txBody>
          <a:bodyPr wrap="square">
            <a:spAutoFit/>
          </a:bodyPr>
          <a:lstStyle/>
          <a:p>
            <a:r>
              <a:rPr lang="en-US" sz="1948" dirty="0"/>
              <a:t>MAGNESIUM</a:t>
            </a:r>
          </a:p>
        </p:txBody>
      </p:sp>
      <p:sp>
        <p:nvSpPr>
          <p:cNvPr id="77" name="Rectangle 76">
            <a:extLst>
              <a:ext uri="{FF2B5EF4-FFF2-40B4-BE49-F238E27FC236}">
                <a16:creationId xmlns:a16="http://schemas.microsoft.com/office/drawing/2014/main" id="{B1888C99-57A4-426D-B2ED-D92915E505E4}"/>
              </a:ext>
            </a:extLst>
          </p:cNvPr>
          <p:cNvSpPr/>
          <p:nvPr/>
        </p:nvSpPr>
        <p:spPr>
          <a:xfrm>
            <a:off x="6026727" y="12949371"/>
            <a:ext cx="1267558" cy="389618"/>
          </a:xfrm>
          <a:prstGeom prst="rect">
            <a:avLst/>
          </a:prstGeom>
        </p:spPr>
        <p:txBody>
          <a:bodyPr wrap="square">
            <a:spAutoFit/>
          </a:bodyPr>
          <a:lstStyle/>
          <a:p>
            <a:r>
              <a:rPr lang="en-US" sz="1948" dirty="0"/>
              <a:t>0 to 25°C</a:t>
            </a:r>
          </a:p>
        </p:txBody>
      </p:sp>
      <p:sp>
        <p:nvSpPr>
          <p:cNvPr id="78" name="Rectangle 77">
            <a:extLst>
              <a:ext uri="{FF2B5EF4-FFF2-40B4-BE49-F238E27FC236}">
                <a16:creationId xmlns:a16="http://schemas.microsoft.com/office/drawing/2014/main" id="{E3468986-C8D6-4787-B04C-DED09CA86C9B}"/>
              </a:ext>
            </a:extLst>
          </p:cNvPr>
          <p:cNvSpPr/>
          <p:nvPr/>
        </p:nvSpPr>
        <p:spPr>
          <a:xfrm>
            <a:off x="3798418" y="13121382"/>
            <a:ext cx="1158988" cy="449559"/>
          </a:xfrm>
          <a:prstGeom prst="rect">
            <a:avLst/>
          </a:prstGeom>
        </p:spPr>
        <p:txBody>
          <a:bodyPr wrap="square">
            <a:spAutoFit/>
          </a:bodyPr>
          <a:lstStyle/>
          <a:p>
            <a:r>
              <a:rPr lang="en-US" sz="2337" dirty="0"/>
              <a:t>(or air)</a:t>
            </a:r>
          </a:p>
        </p:txBody>
      </p:sp>
      <p:sp>
        <p:nvSpPr>
          <p:cNvPr id="79" name="Rectangle 78">
            <a:extLst>
              <a:ext uri="{FF2B5EF4-FFF2-40B4-BE49-F238E27FC236}">
                <a16:creationId xmlns:a16="http://schemas.microsoft.com/office/drawing/2014/main" id="{A319F403-F4FE-40E0-BF64-18BE81DA1B3D}"/>
              </a:ext>
            </a:extLst>
          </p:cNvPr>
          <p:cNvSpPr/>
          <p:nvPr/>
        </p:nvSpPr>
        <p:spPr>
          <a:xfrm>
            <a:off x="9516569" y="13163781"/>
            <a:ext cx="6484156" cy="509500"/>
          </a:xfrm>
          <a:prstGeom prst="rect">
            <a:avLst/>
          </a:prstGeom>
        </p:spPr>
        <p:txBody>
          <a:bodyPr wrap="square">
            <a:spAutoFit/>
          </a:bodyPr>
          <a:lstStyle/>
          <a:p>
            <a:r>
              <a:rPr lang="en-US" sz="2727" dirty="0">
                <a:solidFill>
                  <a:srgbClr val="FFC000"/>
                </a:solidFill>
              </a:rPr>
              <a:t>+ Mg-Basic Carbonate </a:t>
            </a:r>
            <a:r>
              <a:rPr lang="en-US" sz="2727" dirty="0">
                <a:solidFill>
                  <a:srgbClr val="00B050"/>
                </a:solidFill>
              </a:rPr>
              <a:t>(Green Cement)</a:t>
            </a:r>
          </a:p>
        </p:txBody>
      </p:sp>
      <p:pic>
        <p:nvPicPr>
          <p:cNvPr id="80" name="Picture 79">
            <a:extLst>
              <a:ext uri="{FF2B5EF4-FFF2-40B4-BE49-F238E27FC236}">
                <a16:creationId xmlns:a16="http://schemas.microsoft.com/office/drawing/2014/main" id="{3159C70F-64E9-4CDF-83AD-3BCE7484AD53}"/>
              </a:ext>
            </a:extLst>
          </p:cNvPr>
          <p:cNvPicPr>
            <a:picLocks noChangeAspect="1"/>
          </p:cNvPicPr>
          <p:nvPr/>
        </p:nvPicPr>
        <p:blipFill>
          <a:blip r:embed="rId8"/>
          <a:stretch>
            <a:fillRect/>
          </a:stretch>
        </p:blipFill>
        <p:spPr>
          <a:xfrm>
            <a:off x="885735" y="19646496"/>
            <a:ext cx="10195029" cy="6340896"/>
          </a:xfrm>
          <a:prstGeom prst="rect">
            <a:avLst/>
          </a:prstGeom>
        </p:spPr>
      </p:pic>
      <p:sp>
        <p:nvSpPr>
          <p:cNvPr id="19" name="Rectangle 18">
            <a:extLst>
              <a:ext uri="{FF2B5EF4-FFF2-40B4-BE49-F238E27FC236}">
                <a16:creationId xmlns:a16="http://schemas.microsoft.com/office/drawing/2014/main" id="{17B6C851-C45D-4340-A73F-5BBCE11BC19D}"/>
              </a:ext>
            </a:extLst>
          </p:cNvPr>
          <p:cNvSpPr/>
          <p:nvPr/>
        </p:nvSpPr>
        <p:spPr>
          <a:xfrm>
            <a:off x="829286" y="18202528"/>
            <a:ext cx="15687925" cy="1213808"/>
          </a:xfrm>
          <a:prstGeom prst="rect">
            <a:avLst/>
          </a:prstGeom>
        </p:spPr>
        <p:txBody>
          <a:bodyPr wrap="square">
            <a:spAutoFit/>
          </a:bodyPr>
          <a:lstStyle/>
          <a:p>
            <a:r>
              <a:rPr lang="en-US" sz="2435" dirty="0"/>
              <a:t>Magnesium converted CO</a:t>
            </a:r>
            <a:r>
              <a:rPr lang="en-US" sz="2435" baseline="-25000" dirty="0"/>
              <a:t>2</a:t>
            </a:r>
            <a:r>
              <a:rPr lang="en-US" sz="2435" dirty="0"/>
              <a:t> (directly from the air or pure) at room temperature and pressure to methane, methanol, and formic acid, using water as the hydrogen source. No external energy (such as light, heat, or electricity) was required. The reaction was very fast, with a maximum product yield within 15 min.</a:t>
            </a:r>
          </a:p>
        </p:txBody>
      </p:sp>
      <p:sp>
        <p:nvSpPr>
          <p:cNvPr id="26" name="Rectangle 25">
            <a:extLst>
              <a:ext uri="{FF2B5EF4-FFF2-40B4-BE49-F238E27FC236}">
                <a16:creationId xmlns:a16="http://schemas.microsoft.com/office/drawing/2014/main" id="{1E0509B1-3277-456C-8A86-F673D90B1263}"/>
              </a:ext>
            </a:extLst>
          </p:cNvPr>
          <p:cNvSpPr/>
          <p:nvPr/>
        </p:nvSpPr>
        <p:spPr>
          <a:xfrm>
            <a:off x="17640695" y="18264992"/>
            <a:ext cx="15245333" cy="839176"/>
          </a:xfrm>
          <a:prstGeom prst="rect">
            <a:avLst/>
          </a:prstGeom>
        </p:spPr>
        <p:txBody>
          <a:bodyPr wrap="square">
            <a:spAutoFit/>
          </a:bodyPr>
          <a:lstStyle/>
          <a:p>
            <a:r>
              <a:rPr lang="en-US" sz="2435" dirty="0"/>
              <a:t>This Mg protocol can even be used for H</a:t>
            </a:r>
            <a:r>
              <a:rPr lang="en-US" sz="2435" baseline="-25000" dirty="0"/>
              <a:t>2</a:t>
            </a:r>
            <a:r>
              <a:rPr lang="en-US" sz="2435" dirty="0"/>
              <a:t> production (</a:t>
            </a:r>
            <a:r>
              <a:rPr lang="en-US" sz="2435" dirty="0">
                <a:solidFill>
                  <a:srgbClr val="FF0000"/>
                </a:solidFill>
              </a:rPr>
              <a:t>940 liter </a:t>
            </a:r>
            <a:r>
              <a:rPr lang="en-US" sz="2435" dirty="0"/>
              <a:t>per kg of Mg), which is nearly </a:t>
            </a:r>
            <a:r>
              <a:rPr lang="en-US" sz="2435" b="1" dirty="0">
                <a:solidFill>
                  <a:schemeClr val="accent6">
                    <a:lumMod val="75000"/>
                  </a:schemeClr>
                </a:solidFill>
              </a:rPr>
              <a:t>420 times more</a:t>
            </a:r>
            <a:r>
              <a:rPr lang="en-US" sz="2435" dirty="0"/>
              <a:t> than H</a:t>
            </a:r>
            <a:r>
              <a:rPr lang="en-US" sz="2435" baseline="-25000" dirty="0"/>
              <a:t>2</a:t>
            </a:r>
            <a:r>
              <a:rPr lang="en-US" sz="2435" dirty="0"/>
              <a:t> produced by the reaction of Mg with water alone (</a:t>
            </a:r>
            <a:r>
              <a:rPr lang="en-US" sz="2435" dirty="0">
                <a:solidFill>
                  <a:srgbClr val="FF0000"/>
                </a:solidFill>
              </a:rPr>
              <a:t>2.24 liter </a:t>
            </a:r>
            <a:r>
              <a:rPr lang="en-US" sz="2435" dirty="0"/>
              <a:t>per kg of Mg)</a:t>
            </a:r>
          </a:p>
        </p:txBody>
      </p:sp>
      <p:grpSp>
        <p:nvGrpSpPr>
          <p:cNvPr id="29" name="Group 28">
            <a:extLst>
              <a:ext uri="{FF2B5EF4-FFF2-40B4-BE49-F238E27FC236}">
                <a16:creationId xmlns:a16="http://schemas.microsoft.com/office/drawing/2014/main" id="{8F396951-A2CF-47B0-B078-23B2683697A5}"/>
              </a:ext>
            </a:extLst>
          </p:cNvPr>
          <p:cNvGrpSpPr/>
          <p:nvPr/>
        </p:nvGrpSpPr>
        <p:grpSpPr>
          <a:xfrm>
            <a:off x="25265918" y="19341890"/>
            <a:ext cx="6638912" cy="6453668"/>
            <a:chOff x="22659557" y="19420409"/>
            <a:chExt cx="4859544" cy="5436208"/>
          </a:xfrm>
        </p:grpSpPr>
        <p:sp>
          <p:nvSpPr>
            <p:cNvPr id="87" name="TextBox 86">
              <a:extLst>
                <a:ext uri="{FF2B5EF4-FFF2-40B4-BE49-F238E27FC236}">
                  <a16:creationId xmlns:a16="http://schemas.microsoft.com/office/drawing/2014/main" id="{2BDFE8FE-DE3A-4229-B0B0-5400E201107C}"/>
                </a:ext>
              </a:extLst>
            </p:cNvPr>
            <p:cNvSpPr txBox="1"/>
            <p:nvPr/>
          </p:nvSpPr>
          <p:spPr>
            <a:xfrm>
              <a:off x="23092169" y="19420409"/>
              <a:ext cx="4037304" cy="391306"/>
            </a:xfrm>
            <a:prstGeom prst="rect">
              <a:avLst/>
            </a:prstGeom>
            <a:noFill/>
          </p:spPr>
          <p:txBody>
            <a:bodyPr wrap="square" rtlCol="0">
              <a:spAutoFit/>
            </a:bodyPr>
            <a:lstStyle/>
            <a:p>
              <a:pPr algn="ctr" defTabSz="445221">
                <a:defRPr/>
              </a:pPr>
              <a:r>
                <a:rPr lang="en-US" sz="2435" dirty="0">
                  <a:solidFill>
                    <a:srgbClr val="70AD47">
                      <a:lumMod val="50000"/>
                    </a:srgbClr>
                  </a:solidFill>
                  <a:latin typeface="Calibri"/>
                </a:rPr>
                <a:t>“</a:t>
              </a:r>
              <a:r>
                <a:rPr lang="en-US" sz="2435" dirty="0">
                  <a:solidFill>
                    <a:srgbClr val="00B050"/>
                  </a:solidFill>
                  <a:latin typeface="Calibri"/>
                </a:rPr>
                <a:t>Green Hydrogen </a:t>
              </a:r>
              <a:r>
                <a:rPr lang="en-US" sz="2435" dirty="0">
                  <a:solidFill>
                    <a:srgbClr val="7030A0"/>
                  </a:solidFill>
                  <a:latin typeface="Calibri"/>
                </a:rPr>
                <a:t>on Demand”</a:t>
              </a:r>
              <a:endParaRPr lang="en-US" sz="2435" baseline="-25000" dirty="0">
                <a:solidFill>
                  <a:srgbClr val="7030A0"/>
                </a:solidFill>
                <a:latin typeface="Calibri"/>
              </a:endParaRPr>
            </a:p>
          </p:txBody>
        </p:sp>
        <p:sp>
          <p:nvSpPr>
            <p:cNvPr id="89" name="TextBox 88">
              <a:extLst>
                <a:ext uri="{FF2B5EF4-FFF2-40B4-BE49-F238E27FC236}">
                  <a16:creationId xmlns:a16="http://schemas.microsoft.com/office/drawing/2014/main" id="{0B9C33B8-E7FF-400C-95B2-2841A61D9F85}"/>
                </a:ext>
              </a:extLst>
            </p:cNvPr>
            <p:cNvSpPr txBox="1"/>
            <p:nvPr/>
          </p:nvSpPr>
          <p:spPr>
            <a:xfrm>
              <a:off x="22659557" y="24023514"/>
              <a:ext cx="4859544" cy="833103"/>
            </a:xfrm>
            <a:prstGeom prst="rect">
              <a:avLst/>
            </a:prstGeom>
            <a:noFill/>
          </p:spPr>
          <p:txBody>
            <a:bodyPr wrap="square" rtlCol="0">
              <a:spAutoFit/>
            </a:bodyPr>
            <a:lstStyle/>
            <a:p>
              <a:pPr algn="just" defTabSz="445221">
                <a:defRPr/>
              </a:pPr>
              <a:r>
                <a:rPr lang="en-US" sz="1948" dirty="0">
                  <a:latin typeface="Calibri"/>
                </a:rPr>
                <a:t>Portable Magnesium Cartridge which will produce </a:t>
              </a:r>
              <a:r>
                <a:rPr lang="en-US" sz="1948" b="1" dirty="0">
                  <a:latin typeface="Calibri"/>
                </a:rPr>
                <a:t>H</a:t>
              </a:r>
              <a:r>
                <a:rPr lang="en-US" sz="1948" b="1" baseline="-25000" dirty="0">
                  <a:latin typeface="Calibri"/>
                </a:rPr>
                <a:t>2</a:t>
              </a:r>
              <a:r>
                <a:rPr lang="en-US" sz="1948" dirty="0">
                  <a:latin typeface="Calibri"/>
                </a:rPr>
                <a:t> from Water and CO</a:t>
              </a:r>
              <a:r>
                <a:rPr lang="en-US" sz="1948" baseline="-25000" dirty="0">
                  <a:latin typeface="Calibri"/>
                </a:rPr>
                <a:t>2  </a:t>
              </a:r>
              <a:r>
                <a:rPr lang="en-US" sz="1948" dirty="0">
                  <a:latin typeface="Calibri"/>
                </a:rPr>
                <a:t>at Room Temperature and Atmospheric Pressure</a:t>
              </a:r>
              <a:endParaRPr lang="en-US" sz="1948" baseline="-25000" dirty="0">
                <a:latin typeface="Calibri"/>
              </a:endParaRPr>
            </a:p>
          </p:txBody>
        </p:sp>
        <p:sp>
          <p:nvSpPr>
            <p:cNvPr id="90" name="Cylinder 89">
              <a:extLst>
                <a:ext uri="{FF2B5EF4-FFF2-40B4-BE49-F238E27FC236}">
                  <a16:creationId xmlns:a16="http://schemas.microsoft.com/office/drawing/2014/main" id="{CB98221F-6F5F-44D6-B4C1-B547C6C00BC9}"/>
                </a:ext>
              </a:extLst>
            </p:cNvPr>
            <p:cNvSpPr/>
            <p:nvPr/>
          </p:nvSpPr>
          <p:spPr>
            <a:xfrm>
              <a:off x="24845098" y="20986058"/>
              <a:ext cx="488462" cy="1695938"/>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1" name="Flowchart: Sequential Access Storage 90">
              <a:extLst>
                <a:ext uri="{FF2B5EF4-FFF2-40B4-BE49-F238E27FC236}">
                  <a16:creationId xmlns:a16="http://schemas.microsoft.com/office/drawing/2014/main" id="{42C824A3-C401-4157-B9EC-468C2916A212}"/>
                </a:ext>
              </a:extLst>
            </p:cNvPr>
            <p:cNvSpPr/>
            <p:nvPr/>
          </p:nvSpPr>
          <p:spPr>
            <a:xfrm>
              <a:off x="24016668" y="20265943"/>
              <a:ext cx="828430" cy="902677"/>
            </a:xfrm>
            <a:prstGeom prst="flowChartMagnetic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45221">
                <a:defRPr/>
              </a:pPr>
              <a:r>
                <a:rPr lang="en-US" sz="1558" b="1" dirty="0">
                  <a:solidFill>
                    <a:prstClr val="white"/>
                  </a:solidFill>
                  <a:latin typeface="Calibri"/>
                </a:rPr>
                <a:t>H</a:t>
              </a:r>
              <a:r>
                <a:rPr lang="en-US" sz="1558" b="1" baseline="-25000" dirty="0">
                  <a:solidFill>
                    <a:prstClr val="white"/>
                  </a:solidFill>
                  <a:latin typeface="Calibri"/>
                </a:rPr>
                <a:t>2</a:t>
              </a:r>
              <a:r>
                <a:rPr lang="en-US" sz="1558" b="1" dirty="0">
                  <a:solidFill>
                    <a:prstClr val="white"/>
                  </a:solidFill>
                  <a:latin typeface="Calibri"/>
                </a:rPr>
                <a:t>O</a:t>
              </a:r>
              <a:endParaRPr lang="en-IN" sz="1558" b="1" dirty="0">
                <a:solidFill>
                  <a:prstClr val="white"/>
                </a:solidFill>
                <a:latin typeface="Calibri"/>
              </a:endParaRPr>
            </a:p>
          </p:txBody>
        </p:sp>
        <p:sp>
          <p:nvSpPr>
            <p:cNvPr id="92" name="Flowchart: Sequential Access Storage 91">
              <a:extLst>
                <a:ext uri="{FF2B5EF4-FFF2-40B4-BE49-F238E27FC236}">
                  <a16:creationId xmlns:a16="http://schemas.microsoft.com/office/drawing/2014/main" id="{A562372B-38D1-4AB2-87F5-92B4D09F7C4B}"/>
                </a:ext>
              </a:extLst>
            </p:cNvPr>
            <p:cNvSpPr/>
            <p:nvPr/>
          </p:nvSpPr>
          <p:spPr>
            <a:xfrm flipH="1">
              <a:off x="25333560" y="20271121"/>
              <a:ext cx="906585" cy="892319"/>
            </a:xfrm>
            <a:prstGeom prst="flowChartMagneticTa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r>
                <a:rPr lang="en-US" sz="1753" b="1" dirty="0">
                  <a:solidFill>
                    <a:prstClr val="white"/>
                  </a:solidFill>
                  <a:latin typeface="Calibri"/>
                </a:rPr>
                <a:t>CO</a:t>
              </a:r>
              <a:r>
                <a:rPr lang="en-US" sz="1753" b="1" baseline="-25000" dirty="0">
                  <a:solidFill>
                    <a:prstClr val="white"/>
                  </a:solidFill>
                  <a:latin typeface="Calibri"/>
                </a:rPr>
                <a:t>2</a:t>
              </a:r>
              <a:endParaRPr lang="en-IN" sz="1753" b="1" baseline="-25000" dirty="0">
                <a:solidFill>
                  <a:prstClr val="white"/>
                </a:solidFill>
                <a:latin typeface="Calibri"/>
              </a:endParaRPr>
            </a:p>
          </p:txBody>
        </p:sp>
        <p:sp>
          <p:nvSpPr>
            <p:cNvPr id="93" name="Arrow: Striped Right 92">
              <a:extLst>
                <a:ext uri="{FF2B5EF4-FFF2-40B4-BE49-F238E27FC236}">
                  <a16:creationId xmlns:a16="http://schemas.microsoft.com/office/drawing/2014/main" id="{8AEAD833-C9D8-440E-B626-FB2332DC4C52}"/>
                </a:ext>
              </a:extLst>
            </p:cNvPr>
            <p:cNvSpPr/>
            <p:nvPr/>
          </p:nvSpPr>
          <p:spPr>
            <a:xfrm rot="5400000">
              <a:off x="24800159" y="22912550"/>
              <a:ext cx="633046" cy="171939"/>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4" name="TextBox 93">
              <a:extLst>
                <a:ext uri="{FF2B5EF4-FFF2-40B4-BE49-F238E27FC236}">
                  <a16:creationId xmlns:a16="http://schemas.microsoft.com/office/drawing/2014/main" id="{6A04737C-75F0-4D27-AC0A-A98D88784A5D}"/>
                </a:ext>
              </a:extLst>
            </p:cNvPr>
            <p:cNvSpPr txBox="1"/>
            <p:nvPr/>
          </p:nvSpPr>
          <p:spPr>
            <a:xfrm>
              <a:off x="24569605" y="23300951"/>
              <a:ext cx="1211385" cy="305002"/>
            </a:xfrm>
            <a:prstGeom prst="rect">
              <a:avLst/>
            </a:prstGeom>
            <a:noFill/>
          </p:spPr>
          <p:txBody>
            <a:bodyPr wrap="square" rtlCol="0">
              <a:spAutoFit/>
            </a:bodyPr>
            <a:lstStyle/>
            <a:p>
              <a:pPr defTabSz="445221">
                <a:defRPr/>
              </a:pPr>
              <a:r>
                <a:rPr lang="en-US" sz="1753" b="1" dirty="0">
                  <a:solidFill>
                    <a:srgbClr val="00B050"/>
                  </a:solidFill>
                  <a:latin typeface="Calibri"/>
                </a:rPr>
                <a:t>Hydrogen</a:t>
              </a:r>
              <a:endParaRPr lang="en-IN" sz="1753" b="1" dirty="0">
                <a:solidFill>
                  <a:srgbClr val="00B050"/>
                </a:solidFill>
                <a:latin typeface="Calibri"/>
              </a:endParaRPr>
            </a:p>
          </p:txBody>
        </p:sp>
        <p:sp>
          <p:nvSpPr>
            <p:cNvPr id="95" name="Oval 94">
              <a:extLst>
                <a:ext uri="{FF2B5EF4-FFF2-40B4-BE49-F238E27FC236}">
                  <a16:creationId xmlns:a16="http://schemas.microsoft.com/office/drawing/2014/main" id="{7256262F-0EED-42F6-B5B3-85189695C40C}"/>
                </a:ext>
              </a:extLst>
            </p:cNvPr>
            <p:cNvSpPr/>
            <p:nvPr/>
          </p:nvSpPr>
          <p:spPr>
            <a:xfrm>
              <a:off x="25061975" y="21356695"/>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6" name="Oval 95">
              <a:extLst>
                <a:ext uri="{FF2B5EF4-FFF2-40B4-BE49-F238E27FC236}">
                  <a16:creationId xmlns:a16="http://schemas.microsoft.com/office/drawing/2014/main" id="{C784E4DD-45AA-4200-B0E8-CC76F46D9724}"/>
                </a:ext>
              </a:extLst>
            </p:cNvPr>
            <p:cNvSpPr/>
            <p:nvPr/>
          </p:nvSpPr>
          <p:spPr>
            <a:xfrm>
              <a:off x="24919344" y="21428023"/>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7" name="Oval 96">
              <a:extLst>
                <a:ext uri="{FF2B5EF4-FFF2-40B4-BE49-F238E27FC236}">
                  <a16:creationId xmlns:a16="http://schemas.microsoft.com/office/drawing/2014/main" id="{B49B2F11-8ACB-4549-8EED-25A8032030C4}"/>
                </a:ext>
              </a:extLst>
            </p:cNvPr>
            <p:cNvSpPr/>
            <p:nvPr/>
          </p:nvSpPr>
          <p:spPr>
            <a:xfrm>
              <a:off x="25175298" y="21487532"/>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8" name="Oval 97">
              <a:extLst>
                <a:ext uri="{FF2B5EF4-FFF2-40B4-BE49-F238E27FC236}">
                  <a16:creationId xmlns:a16="http://schemas.microsoft.com/office/drawing/2014/main" id="{D40EF9CE-5FC1-4E61-B8C7-B17CC4DDE705}"/>
                </a:ext>
              </a:extLst>
            </p:cNvPr>
            <p:cNvSpPr/>
            <p:nvPr/>
          </p:nvSpPr>
          <p:spPr>
            <a:xfrm>
              <a:off x="25175298" y="21239163"/>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99" name="Oval 98">
              <a:extLst>
                <a:ext uri="{FF2B5EF4-FFF2-40B4-BE49-F238E27FC236}">
                  <a16:creationId xmlns:a16="http://schemas.microsoft.com/office/drawing/2014/main" id="{FDD1ACCE-2C77-4126-A0E5-E8EA84BEAF1F}"/>
                </a:ext>
              </a:extLst>
            </p:cNvPr>
            <p:cNvSpPr/>
            <p:nvPr/>
          </p:nvSpPr>
          <p:spPr>
            <a:xfrm>
              <a:off x="24942790" y="21209408"/>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0" name="Oval 99">
              <a:extLst>
                <a:ext uri="{FF2B5EF4-FFF2-40B4-BE49-F238E27FC236}">
                  <a16:creationId xmlns:a16="http://schemas.microsoft.com/office/drawing/2014/main" id="{03E709FF-9576-43BB-8778-6C0E6D71FADE}"/>
                </a:ext>
              </a:extLst>
            </p:cNvPr>
            <p:cNvSpPr/>
            <p:nvPr/>
          </p:nvSpPr>
          <p:spPr>
            <a:xfrm>
              <a:off x="25110821" y="21739422"/>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1" name="Oval 100">
              <a:extLst>
                <a:ext uri="{FF2B5EF4-FFF2-40B4-BE49-F238E27FC236}">
                  <a16:creationId xmlns:a16="http://schemas.microsoft.com/office/drawing/2014/main" id="{D2EC44A1-375F-4FBD-80AE-E18D81993661}"/>
                </a:ext>
              </a:extLst>
            </p:cNvPr>
            <p:cNvSpPr/>
            <p:nvPr/>
          </p:nvSpPr>
          <p:spPr>
            <a:xfrm>
              <a:off x="24968190" y="21810750"/>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2" name="Oval 101">
              <a:extLst>
                <a:ext uri="{FF2B5EF4-FFF2-40B4-BE49-F238E27FC236}">
                  <a16:creationId xmlns:a16="http://schemas.microsoft.com/office/drawing/2014/main" id="{2426B356-9C46-41A6-AB57-E32A8E69033A}"/>
                </a:ext>
              </a:extLst>
            </p:cNvPr>
            <p:cNvSpPr/>
            <p:nvPr/>
          </p:nvSpPr>
          <p:spPr>
            <a:xfrm>
              <a:off x="25224144" y="21870259"/>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3" name="Oval 102">
              <a:extLst>
                <a:ext uri="{FF2B5EF4-FFF2-40B4-BE49-F238E27FC236}">
                  <a16:creationId xmlns:a16="http://schemas.microsoft.com/office/drawing/2014/main" id="{0E237D03-2E70-40F6-B6D0-17257DE5397F}"/>
                </a:ext>
              </a:extLst>
            </p:cNvPr>
            <p:cNvSpPr/>
            <p:nvPr/>
          </p:nvSpPr>
          <p:spPr>
            <a:xfrm>
              <a:off x="25224144" y="21621890"/>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4" name="Oval 103">
              <a:extLst>
                <a:ext uri="{FF2B5EF4-FFF2-40B4-BE49-F238E27FC236}">
                  <a16:creationId xmlns:a16="http://schemas.microsoft.com/office/drawing/2014/main" id="{16F2EE68-E2EF-4F0F-BC84-232762B33338}"/>
                </a:ext>
              </a:extLst>
            </p:cNvPr>
            <p:cNvSpPr/>
            <p:nvPr/>
          </p:nvSpPr>
          <p:spPr>
            <a:xfrm>
              <a:off x="24991636" y="21592135"/>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5" name="Oval 104">
              <a:extLst>
                <a:ext uri="{FF2B5EF4-FFF2-40B4-BE49-F238E27FC236}">
                  <a16:creationId xmlns:a16="http://schemas.microsoft.com/office/drawing/2014/main" id="{2ECBC6B3-1279-4A34-A83D-0831F74282B0}"/>
                </a:ext>
              </a:extLst>
            </p:cNvPr>
            <p:cNvSpPr/>
            <p:nvPr/>
          </p:nvSpPr>
          <p:spPr>
            <a:xfrm>
              <a:off x="24998475" y="22070284"/>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6" name="Oval 105">
              <a:extLst>
                <a:ext uri="{FF2B5EF4-FFF2-40B4-BE49-F238E27FC236}">
                  <a16:creationId xmlns:a16="http://schemas.microsoft.com/office/drawing/2014/main" id="{C9335D2C-2412-415D-846E-35B5C52FE04D}"/>
                </a:ext>
              </a:extLst>
            </p:cNvPr>
            <p:cNvSpPr/>
            <p:nvPr/>
          </p:nvSpPr>
          <p:spPr>
            <a:xfrm>
              <a:off x="24855844" y="22141612"/>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7" name="Oval 106">
              <a:extLst>
                <a:ext uri="{FF2B5EF4-FFF2-40B4-BE49-F238E27FC236}">
                  <a16:creationId xmlns:a16="http://schemas.microsoft.com/office/drawing/2014/main" id="{FB5AE7AF-E4AB-428F-B01C-C36763F93313}"/>
                </a:ext>
              </a:extLst>
            </p:cNvPr>
            <p:cNvSpPr/>
            <p:nvPr/>
          </p:nvSpPr>
          <p:spPr>
            <a:xfrm>
              <a:off x="25111798" y="22201121"/>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8" name="Oval 107">
              <a:extLst>
                <a:ext uri="{FF2B5EF4-FFF2-40B4-BE49-F238E27FC236}">
                  <a16:creationId xmlns:a16="http://schemas.microsoft.com/office/drawing/2014/main" id="{F893BC9E-E11B-45C6-B635-D736285EAD8D}"/>
                </a:ext>
              </a:extLst>
            </p:cNvPr>
            <p:cNvSpPr/>
            <p:nvPr/>
          </p:nvSpPr>
          <p:spPr>
            <a:xfrm>
              <a:off x="25111798" y="21952752"/>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09" name="Oval 108">
              <a:extLst>
                <a:ext uri="{FF2B5EF4-FFF2-40B4-BE49-F238E27FC236}">
                  <a16:creationId xmlns:a16="http://schemas.microsoft.com/office/drawing/2014/main" id="{6DE222AF-4FEA-4A0D-B882-107F71690DC5}"/>
                </a:ext>
              </a:extLst>
            </p:cNvPr>
            <p:cNvSpPr/>
            <p:nvPr/>
          </p:nvSpPr>
          <p:spPr>
            <a:xfrm>
              <a:off x="24879290" y="21922997"/>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10" name="Oval 109">
              <a:extLst>
                <a:ext uri="{FF2B5EF4-FFF2-40B4-BE49-F238E27FC236}">
                  <a16:creationId xmlns:a16="http://schemas.microsoft.com/office/drawing/2014/main" id="{DD4576CA-A7F1-475F-8899-1FFB50B98DB2}"/>
                </a:ext>
              </a:extLst>
            </p:cNvPr>
            <p:cNvSpPr/>
            <p:nvPr/>
          </p:nvSpPr>
          <p:spPr>
            <a:xfrm>
              <a:off x="25083467" y="22409642"/>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14" name="Oval 113">
              <a:extLst>
                <a:ext uri="{FF2B5EF4-FFF2-40B4-BE49-F238E27FC236}">
                  <a16:creationId xmlns:a16="http://schemas.microsoft.com/office/drawing/2014/main" id="{E9A1C174-43C8-431E-AEB0-81B9A8AD3E1E}"/>
                </a:ext>
              </a:extLst>
            </p:cNvPr>
            <p:cNvSpPr/>
            <p:nvPr/>
          </p:nvSpPr>
          <p:spPr>
            <a:xfrm>
              <a:off x="24940836" y="22480970"/>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17" name="Oval 116">
              <a:extLst>
                <a:ext uri="{FF2B5EF4-FFF2-40B4-BE49-F238E27FC236}">
                  <a16:creationId xmlns:a16="http://schemas.microsoft.com/office/drawing/2014/main" id="{7C8E7772-8988-4E26-AE2C-C1AA6B48F4C6}"/>
                </a:ext>
              </a:extLst>
            </p:cNvPr>
            <p:cNvSpPr/>
            <p:nvPr/>
          </p:nvSpPr>
          <p:spPr>
            <a:xfrm>
              <a:off x="25196790" y="22540479"/>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18" name="Oval 117">
              <a:extLst>
                <a:ext uri="{FF2B5EF4-FFF2-40B4-BE49-F238E27FC236}">
                  <a16:creationId xmlns:a16="http://schemas.microsoft.com/office/drawing/2014/main" id="{1F1B67B4-FE38-4BF6-9950-4CF722DCC246}"/>
                </a:ext>
              </a:extLst>
            </p:cNvPr>
            <p:cNvSpPr/>
            <p:nvPr/>
          </p:nvSpPr>
          <p:spPr>
            <a:xfrm>
              <a:off x="25196790" y="22292110"/>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19" name="Oval 118">
              <a:extLst>
                <a:ext uri="{FF2B5EF4-FFF2-40B4-BE49-F238E27FC236}">
                  <a16:creationId xmlns:a16="http://schemas.microsoft.com/office/drawing/2014/main" id="{65F4C49B-47E8-4335-9FDC-04394293AF59}"/>
                </a:ext>
              </a:extLst>
            </p:cNvPr>
            <p:cNvSpPr/>
            <p:nvPr/>
          </p:nvSpPr>
          <p:spPr>
            <a:xfrm>
              <a:off x="24964282" y="22262355"/>
              <a:ext cx="54708" cy="595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45221">
                <a:defRPr/>
              </a:pPr>
              <a:endParaRPr lang="en-IN" sz="1753">
                <a:solidFill>
                  <a:prstClr val="white"/>
                </a:solidFill>
                <a:latin typeface="Calibri"/>
              </a:endParaRPr>
            </a:p>
          </p:txBody>
        </p:sp>
        <p:sp>
          <p:nvSpPr>
            <p:cNvPr id="120" name="Rectangle 119">
              <a:extLst>
                <a:ext uri="{FF2B5EF4-FFF2-40B4-BE49-F238E27FC236}">
                  <a16:creationId xmlns:a16="http://schemas.microsoft.com/office/drawing/2014/main" id="{5137BD3D-1A9E-4C15-9738-C56EB7B8D097}"/>
                </a:ext>
              </a:extLst>
            </p:cNvPr>
            <p:cNvSpPr/>
            <p:nvPr/>
          </p:nvSpPr>
          <p:spPr>
            <a:xfrm>
              <a:off x="23872083" y="19962242"/>
              <a:ext cx="2497015" cy="379827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5221">
                <a:defRPr/>
              </a:pPr>
              <a:endParaRPr lang="en-IN" sz="1753">
                <a:solidFill>
                  <a:prstClr val="white"/>
                </a:solidFill>
                <a:latin typeface="Calibri"/>
              </a:endParaRPr>
            </a:p>
          </p:txBody>
        </p:sp>
      </p:grpSp>
      <p:sp>
        <p:nvSpPr>
          <p:cNvPr id="30" name="Rectangle 29">
            <a:extLst>
              <a:ext uri="{FF2B5EF4-FFF2-40B4-BE49-F238E27FC236}">
                <a16:creationId xmlns:a16="http://schemas.microsoft.com/office/drawing/2014/main" id="{96AB7745-AED9-44AF-9AC1-EDCE7076E251}"/>
              </a:ext>
            </a:extLst>
          </p:cNvPr>
          <p:cNvSpPr/>
          <p:nvPr/>
        </p:nvSpPr>
        <p:spPr>
          <a:xfrm>
            <a:off x="8307811" y="35161760"/>
            <a:ext cx="8194387" cy="1288735"/>
          </a:xfrm>
          <a:prstGeom prst="rect">
            <a:avLst/>
          </a:prstGeom>
        </p:spPr>
        <p:txBody>
          <a:bodyPr wrap="square">
            <a:spAutoFit/>
          </a:bodyPr>
          <a:lstStyle/>
          <a:p>
            <a:pPr algn="just"/>
            <a:r>
              <a:rPr lang="en-US" sz="1948" dirty="0"/>
              <a:t>(a) </a:t>
            </a:r>
            <a:r>
              <a:rPr lang="en-US" sz="1948" baseline="30000" dirty="0"/>
              <a:t>13</a:t>
            </a:r>
            <a:r>
              <a:rPr lang="en-US" sz="1948" dirty="0"/>
              <a:t>C NMR spectrum of the reaction mixture (using labeled </a:t>
            </a:r>
            <a:r>
              <a:rPr lang="en-US" sz="1948" baseline="30000" dirty="0"/>
              <a:t>13</a:t>
            </a:r>
            <a:r>
              <a:rPr lang="en-US" sz="1948" dirty="0"/>
              <a:t>CO</a:t>
            </a:r>
            <a:r>
              <a:rPr lang="en-US" sz="1948" baseline="-25000" dirty="0"/>
              <a:t>2</a:t>
            </a:r>
            <a:r>
              <a:rPr lang="en-US" sz="1948" dirty="0"/>
              <a:t>) after 1 h of reaction of </a:t>
            </a:r>
            <a:r>
              <a:rPr lang="en-US" sz="1948" baseline="30000" dirty="0"/>
              <a:t>13</a:t>
            </a:r>
            <a:r>
              <a:rPr lang="en-US" sz="1948" dirty="0"/>
              <a:t>CO</a:t>
            </a:r>
            <a:r>
              <a:rPr lang="en-US" sz="1948" baseline="-25000" dirty="0"/>
              <a:t>2</a:t>
            </a:r>
            <a:r>
              <a:rPr lang="en-US" sz="1948" dirty="0"/>
              <a:t> with Mg; (b) FTIR spectra, (c) PXRD patterns and (d) XPS C 1s spectra of solid products recovered after 1, 5, and 15 min of the reaction of CO</a:t>
            </a:r>
            <a:r>
              <a:rPr lang="en-US" sz="1948" baseline="-25000" dirty="0"/>
              <a:t>2</a:t>
            </a:r>
            <a:r>
              <a:rPr lang="en-US" sz="1948" dirty="0"/>
              <a:t> with Mg</a:t>
            </a:r>
          </a:p>
        </p:txBody>
      </p:sp>
      <p:sp>
        <p:nvSpPr>
          <p:cNvPr id="33" name="Rectangle 32">
            <a:extLst>
              <a:ext uri="{FF2B5EF4-FFF2-40B4-BE49-F238E27FC236}">
                <a16:creationId xmlns:a16="http://schemas.microsoft.com/office/drawing/2014/main" id="{6970945A-99F0-45DD-9433-36D6F599249C}"/>
              </a:ext>
            </a:extLst>
          </p:cNvPr>
          <p:cNvSpPr/>
          <p:nvPr/>
        </p:nvSpPr>
        <p:spPr>
          <a:xfrm>
            <a:off x="17970209" y="27605780"/>
            <a:ext cx="4251684" cy="494514"/>
          </a:xfrm>
          <a:prstGeom prst="rect">
            <a:avLst/>
          </a:prstGeom>
        </p:spPr>
        <p:txBody>
          <a:bodyPr wrap="square">
            <a:spAutoFit/>
          </a:bodyPr>
          <a:lstStyle/>
          <a:p>
            <a:r>
              <a:rPr lang="en-US" sz="2629" b="1" u="sng" dirty="0"/>
              <a:t>Economics of the Process</a:t>
            </a:r>
          </a:p>
        </p:txBody>
      </p:sp>
      <p:sp>
        <p:nvSpPr>
          <p:cNvPr id="34" name="Rectangle 33">
            <a:extLst>
              <a:ext uri="{FF2B5EF4-FFF2-40B4-BE49-F238E27FC236}">
                <a16:creationId xmlns:a16="http://schemas.microsoft.com/office/drawing/2014/main" id="{F34FC192-488A-44E5-A4B8-01D9BC1C0A1D}"/>
              </a:ext>
            </a:extLst>
          </p:cNvPr>
          <p:cNvSpPr/>
          <p:nvPr/>
        </p:nvSpPr>
        <p:spPr>
          <a:xfrm>
            <a:off x="24845346" y="27624330"/>
            <a:ext cx="4618958" cy="494514"/>
          </a:xfrm>
          <a:prstGeom prst="rect">
            <a:avLst/>
          </a:prstGeom>
        </p:spPr>
        <p:txBody>
          <a:bodyPr wrap="square">
            <a:spAutoFit/>
          </a:bodyPr>
          <a:lstStyle/>
          <a:p>
            <a:r>
              <a:rPr lang="en-US" sz="2629" b="1" u="sng" dirty="0"/>
              <a:t>Life-Cycle Assessment (LCA)</a:t>
            </a:r>
          </a:p>
        </p:txBody>
      </p:sp>
      <p:sp>
        <p:nvSpPr>
          <p:cNvPr id="35" name="Rectangle 34">
            <a:extLst>
              <a:ext uri="{FF2B5EF4-FFF2-40B4-BE49-F238E27FC236}">
                <a16:creationId xmlns:a16="http://schemas.microsoft.com/office/drawing/2014/main" id="{D17114AA-C090-4D10-96A2-D9B34E1F1D08}"/>
              </a:ext>
            </a:extLst>
          </p:cNvPr>
          <p:cNvSpPr/>
          <p:nvPr/>
        </p:nvSpPr>
        <p:spPr>
          <a:xfrm>
            <a:off x="25272981" y="28021515"/>
            <a:ext cx="3845605" cy="362087"/>
          </a:xfrm>
          <a:prstGeom prst="rect">
            <a:avLst/>
          </a:prstGeom>
        </p:spPr>
        <p:txBody>
          <a:bodyPr wrap="square">
            <a:spAutoFit/>
          </a:bodyPr>
          <a:lstStyle/>
          <a:p>
            <a:r>
              <a:rPr lang="en-US" sz="1753" dirty="0"/>
              <a:t>*Preliminary (not comprehensive) </a:t>
            </a:r>
          </a:p>
        </p:txBody>
      </p:sp>
      <p:sp>
        <p:nvSpPr>
          <p:cNvPr id="126" name="Rectangle 125">
            <a:extLst>
              <a:ext uri="{FF2B5EF4-FFF2-40B4-BE49-F238E27FC236}">
                <a16:creationId xmlns:a16="http://schemas.microsoft.com/office/drawing/2014/main" id="{6AF00BCE-0346-44E5-AB56-6E908CB6B416}"/>
              </a:ext>
            </a:extLst>
          </p:cNvPr>
          <p:cNvSpPr/>
          <p:nvPr/>
        </p:nvSpPr>
        <p:spPr>
          <a:xfrm>
            <a:off x="17393660" y="28278617"/>
            <a:ext cx="5870057" cy="2474259"/>
          </a:xfrm>
          <a:prstGeom prst="rect">
            <a:avLst/>
          </a:prstGeom>
        </p:spPr>
        <p:txBody>
          <a:bodyPr wrap="square">
            <a:spAutoFit/>
          </a:bodyPr>
          <a:lstStyle/>
          <a:p>
            <a:pPr defTabSz="445221">
              <a:lnSpc>
                <a:spcPct val="150000"/>
              </a:lnSpc>
              <a:defRPr/>
            </a:pPr>
            <a:r>
              <a:rPr lang="en-US" sz="1753" b="1" dirty="0">
                <a:solidFill>
                  <a:prstClr val="black"/>
                </a:solidFill>
                <a:ea typeface="Malgun Gothic" panose="020B0503020000020004" pitchFamily="34" charset="-127"/>
              </a:rPr>
              <a:t>1 kg of Mg via simple reaction with water and CO</a:t>
            </a:r>
            <a:r>
              <a:rPr lang="en-US" sz="1753" b="1" baseline="-25000" dirty="0">
                <a:solidFill>
                  <a:prstClr val="black"/>
                </a:solidFill>
                <a:ea typeface="Malgun Gothic" panose="020B0503020000020004" pitchFamily="34" charset="-127"/>
              </a:rPr>
              <a:t>2</a:t>
            </a:r>
            <a:r>
              <a:rPr lang="en-US" sz="1753" b="1" dirty="0">
                <a:solidFill>
                  <a:prstClr val="black"/>
                </a:solidFill>
                <a:ea typeface="Malgun Gothic" panose="020B0503020000020004" pitchFamily="34" charset="-127"/>
              </a:rPr>
              <a:t> produces in 1 </a:t>
            </a:r>
            <a:r>
              <a:rPr lang="en-US" sz="1753" b="1" dirty="0" err="1">
                <a:solidFill>
                  <a:prstClr val="black"/>
                </a:solidFill>
                <a:ea typeface="Malgun Gothic" panose="020B0503020000020004" pitchFamily="34" charset="-127"/>
              </a:rPr>
              <a:t>hr</a:t>
            </a:r>
            <a:r>
              <a:rPr lang="en-US" sz="1753" b="1" dirty="0">
                <a:solidFill>
                  <a:prstClr val="black"/>
                </a:solidFill>
                <a:ea typeface="Malgun Gothic" panose="020B0503020000020004" pitchFamily="34" charset="-127"/>
              </a:rPr>
              <a:t>,</a:t>
            </a:r>
          </a:p>
          <a:p>
            <a:pPr marL="333916" indent="-333916" defTabSz="445221">
              <a:lnSpc>
                <a:spcPct val="150000"/>
              </a:lnSpc>
              <a:buFont typeface="Arial" panose="020B0604020202020204" pitchFamily="34" charset="0"/>
              <a:buChar char="•"/>
              <a:defRPr/>
            </a:pPr>
            <a:r>
              <a:rPr lang="en-US" sz="1753" dirty="0">
                <a:solidFill>
                  <a:srgbClr val="FF0000"/>
                </a:solidFill>
                <a:ea typeface="Malgun Gothic" panose="020B0503020000020004" pitchFamily="34" charset="-127"/>
              </a:rPr>
              <a:t>Methane</a:t>
            </a:r>
            <a:r>
              <a:rPr lang="en-US" sz="1753" dirty="0">
                <a:solidFill>
                  <a:prstClr val="black"/>
                </a:solidFill>
                <a:ea typeface="Malgun Gothic" panose="020B0503020000020004" pitchFamily="34" charset="-127"/>
              </a:rPr>
              <a:t> (2.43 lit), </a:t>
            </a:r>
          </a:p>
          <a:p>
            <a:pPr marL="333916" indent="-333916" defTabSz="445221">
              <a:lnSpc>
                <a:spcPct val="150000"/>
              </a:lnSpc>
              <a:buFont typeface="Arial" panose="020B0604020202020204" pitchFamily="34" charset="0"/>
              <a:buChar char="•"/>
              <a:defRPr/>
            </a:pPr>
            <a:r>
              <a:rPr lang="en-US" sz="1753" dirty="0">
                <a:solidFill>
                  <a:srgbClr val="00B050"/>
                </a:solidFill>
                <a:ea typeface="Malgun Gothic" panose="020B0503020000020004" pitchFamily="34" charset="-127"/>
              </a:rPr>
              <a:t>Hydrogen</a:t>
            </a:r>
            <a:r>
              <a:rPr lang="en-US" sz="1753" dirty="0">
                <a:solidFill>
                  <a:prstClr val="black"/>
                </a:solidFill>
                <a:ea typeface="Malgun Gothic" panose="020B0503020000020004" pitchFamily="34" charset="-127"/>
              </a:rPr>
              <a:t> (940 lit), </a:t>
            </a:r>
          </a:p>
          <a:p>
            <a:pPr marL="333916" indent="-333916" defTabSz="445221">
              <a:lnSpc>
                <a:spcPct val="150000"/>
              </a:lnSpc>
              <a:buFont typeface="Arial" panose="020B0604020202020204" pitchFamily="34" charset="0"/>
              <a:buChar char="•"/>
              <a:defRPr/>
            </a:pPr>
            <a:r>
              <a:rPr lang="en-US" sz="1753" dirty="0">
                <a:solidFill>
                  <a:srgbClr val="ED7D31"/>
                </a:solidFill>
                <a:ea typeface="Malgun Gothic" panose="020B0503020000020004" pitchFamily="34" charset="-127"/>
              </a:rPr>
              <a:t>Mg-basic carbonate </a:t>
            </a:r>
            <a:r>
              <a:rPr lang="en-US" sz="1753" dirty="0">
                <a:solidFill>
                  <a:prstClr val="black"/>
                </a:solidFill>
                <a:ea typeface="Malgun Gothic" panose="020B0503020000020004" pitchFamily="34" charset="-127"/>
              </a:rPr>
              <a:t>(3.85 kg), </a:t>
            </a:r>
          </a:p>
          <a:p>
            <a:pPr marL="333916" indent="-333916" defTabSz="445221">
              <a:lnSpc>
                <a:spcPct val="150000"/>
              </a:lnSpc>
              <a:buFont typeface="Arial" panose="020B0604020202020204" pitchFamily="34" charset="0"/>
              <a:buChar char="•"/>
              <a:defRPr/>
            </a:pPr>
            <a:r>
              <a:rPr lang="en-US" sz="1753" dirty="0">
                <a:solidFill>
                  <a:prstClr val="black"/>
                </a:solidFill>
                <a:ea typeface="Malgun Gothic" panose="020B0503020000020004" pitchFamily="34" charset="-127"/>
              </a:rPr>
              <a:t>Small amount of methanol,  formic acid</a:t>
            </a:r>
            <a:endParaRPr lang="en-IN" sz="1753" dirty="0">
              <a:solidFill>
                <a:prstClr val="black"/>
              </a:solidFill>
            </a:endParaRPr>
          </a:p>
        </p:txBody>
      </p:sp>
      <p:cxnSp>
        <p:nvCxnSpPr>
          <p:cNvPr id="31" name="Straight Connector 30">
            <a:extLst>
              <a:ext uri="{FF2B5EF4-FFF2-40B4-BE49-F238E27FC236}">
                <a16:creationId xmlns:a16="http://schemas.microsoft.com/office/drawing/2014/main" id="{908416E5-31EC-4F8A-BDD3-89F56DBAB9F8}"/>
              </a:ext>
            </a:extLst>
          </p:cNvPr>
          <p:cNvCxnSpPr/>
          <p:nvPr/>
        </p:nvCxnSpPr>
        <p:spPr>
          <a:xfrm>
            <a:off x="8303835" y="29393072"/>
            <a:ext cx="0" cy="4417369"/>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6D2A3BFA-34EE-4D55-B1DB-9F0BA0C391A6}"/>
              </a:ext>
            </a:extLst>
          </p:cNvPr>
          <p:cNvCxnSpPr/>
          <p:nvPr/>
        </p:nvCxnSpPr>
        <p:spPr>
          <a:xfrm>
            <a:off x="23409015" y="29689879"/>
            <a:ext cx="0" cy="4417369"/>
          </a:xfrm>
          <a:prstGeom prst="line">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1771549-4D88-4B1F-96EF-732604A2DA9C}"/>
              </a:ext>
            </a:extLst>
          </p:cNvPr>
          <p:cNvPicPr>
            <a:picLocks noChangeAspect="1"/>
          </p:cNvPicPr>
          <p:nvPr/>
        </p:nvPicPr>
        <p:blipFill>
          <a:blip r:embed="rId9"/>
          <a:stretch>
            <a:fillRect/>
          </a:stretch>
        </p:blipFill>
        <p:spPr>
          <a:xfrm>
            <a:off x="23613720" y="28440941"/>
            <a:ext cx="9510832" cy="7769242"/>
          </a:xfrm>
          <a:prstGeom prst="rect">
            <a:avLst/>
          </a:prstGeom>
        </p:spPr>
      </p:pic>
      <p:pic>
        <p:nvPicPr>
          <p:cNvPr id="113" name="Picture 112">
            <a:extLst>
              <a:ext uri="{FF2B5EF4-FFF2-40B4-BE49-F238E27FC236}">
                <a16:creationId xmlns:a16="http://schemas.microsoft.com/office/drawing/2014/main" id="{B03116C9-211E-465F-941C-83E6B19E85FF}"/>
              </a:ext>
            </a:extLst>
          </p:cNvPr>
          <p:cNvPicPr>
            <a:picLocks noChangeAspect="1"/>
          </p:cNvPicPr>
          <p:nvPr/>
        </p:nvPicPr>
        <p:blipFill>
          <a:blip r:embed="rId10"/>
          <a:stretch>
            <a:fillRect/>
          </a:stretch>
        </p:blipFill>
        <p:spPr>
          <a:xfrm>
            <a:off x="746075" y="27904965"/>
            <a:ext cx="7455408" cy="6763512"/>
          </a:xfrm>
          <a:prstGeom prst="rect">
            <a:avLst/>
          </a:prstGeom>
        </p:spPr>
      </p:pic>
      <p:pic>
        <p:nvPicPr>
          <p:cNvPr id="122" name="Picture 121">
            <a:extLst>
              <a:ext uri="{FF2B5EF4-FFF2-40B4-BE49-F238E27FC236}">
                <a16:creationId xmlns:a16="http://schemas.microsoft.com/office/drawing/2014/main" id="{43CC7B0E-D678-40C6-8D85-09D2AF71D3C4}"/>
              </a:ext>
            </a:extLst>
          </p:cNvPr>
          <p:cNvPicPr>
            <a:picLocks noChangeAspect="1"/>
          </p:cNvPicPr>
          <p:nvPr/>
        </p:nvPicPr>
        <p:blipFill>
          <a:blip r:embed="rId11"/>
          <a:stretch>
            <a:fillRect/>
          </a:stretch>
        </p:blipFill>
        <p:spPr>
          <a:xfrm>
            <a:off x="17423987" y="31057857"/>
            <a:ext cx="5712447" cy="4950381"/>
          </a:xfrm>
          <a:prstGeom prst="rect">
            <a:avLst/>
          </a:prstGeom>
        </p:spPr>
      </p:pic>
      <p:sp>
        <p:nvSpPr>
          <p:cNvPr id="69" name="Rectangle 68">
            <a:extLst>
              <a:ext uri="{FF2B5EF4-FFF2-40B4-BE49-F238E27FC236}">
                <a16:creationId xmlns:a16="http://schemas.microsoft.com/office/drawing/2014/main" id="{57D313B5-577A-4849-82F0-84586C3B7773}"/>
              </a:ext>
            </a:extLst>
          </p:cNvPr>
          <p:cNvSpPr/>
          <p:nvPr/>
        </p:nvSpPr>
        <p:spPr>
          <a:xfrm>
            <a:off x="1233171" y="9044138"/>
            <a:ext cx="26572853" cy="461665"/>
          </a:xfrm>
          <a:prstGeom prst="rect">
            <a:avLst/>
          </a:prstGeom>
        </p:spPr>
        <p:txBody>
          <a:bodyPr wrap="square">
            <a:spAutoFit/>
          </a:bodyPr>
          <a:lstStyle/>
          <a:p>
            <a:r>
              <a:rPr lang="en-IN" sz="2400" b="1" i="1" dirty="0">
                <a:solidFill>
                  <a:srgbClr val="FF0000"/>
                </a:solidFill>
                <a:highlight>
                  <a:srgbClr val="FFFF00"/>
                </a:highlight>
              </a:rPr>
              <a:t>This poster is just a model for reference. Only external dimensions are fixed,  and the internal layout, fonts (style, size, </a:t>
            </a:r>
            <a:r>
              <a:rPr lang="en-IN" sz="2400" b="1" i="1" dirty="0" err="1">
                <a:solidFill>
                  <a:srgbClr val="FF0000"/>
                </a:solidFill>
                <a:highlight>
                  <a:srgbClr val="FFFF00"/>
                </a:highlight>
              </a:rPr>
              <a:t>color</a:t>
            </a:r>
            <a:r>
              <a:rPr lang="en-IN" sz="2400" b="1" i="1" dirty="0">
                <a:solidFill>
                  <a:srgbClr val="FF0000"/>
                </a:solidFill>
                <a:highlight>
                  <a:srgbClr val="FFFF00"/>
                </a:highlight>
              </a:rPr>
              <a:t>), line spacing, and </a:t>
            </a:r>
            <a:r>
              <a:rPr lang="en-IN" sz="2400" b="1" i="1" dirty="0" err="1">
                <a:solidFill>
                  <a:srgbClr val="FF0000"/>
                </a:solidFill>
                <a:highlight>
                  <a:srgbClr val="FFFF00"/>
                </a:highlight>
              </a:rPr>
              <a:t>colors</a:t>
            </a:r>
            <a:r>
              <a:rPr lang="en-IN" sz="2400" b="1" i="1" dirty="0">
                <a:solidFill>
                  <a:srgbClr val="FF0000"/>
                </a:solidFill>
                <a:highlight>
                  <a:srgbClr val="FFFF00"/>
                </a:highlight>
              </a:rPr>
              <a:t> are flexible and as per the author's preferences.</a:t>
            </a:r>
            <a:endParaRPr lang="en-US" sz="2400" b="1" i="1" dirty="0">
              <a:solidFill>
                <a:srgbClr val="FF0000"/>
              </a:solidFill>
              <a:highlight>
                <a:srgbClr val="FFFF00"/>
              </a:highlight>
            </a:endParaRPr>
          </a:p>
        </p:txBody>
      </p:sp>
    </p:spTree>
    <p:extLst>
      <p:ext uri="{BB962C8B-B14F-4D97-AF65-F5344CB8AC3E}">
        <p14:creationId xmlns:p14="http://schemas.microsoft.com/office/powerpoint/2010/main" val="102730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1102</TotalTime>
  <Words>1104</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Arial</vt:lpstr>
      <vt:lpstr>Calibri</vt:lpstr>
      <vt:lpstr>Calibri Light</vt:lpstr>
      <vt:lpstr>Courier New</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dc:creator>
  <cp:lastModifiedBy>Rajesh</cp:lastModifiedBy>
  <cp:revision>287</cp:revision>
  <dcterms:created xsi:type="dcterms:W3CDTF">2022-08-24T10:45:20Z</dcterms:created>
  <dcterms:modified xsi:type="dcterms:W3CDTF">2022-09-15T04:48:21Z</dcterms:modified>
</cp:coreProperties>
</file>